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84" r:id="rId4"/>
    <p:sldId id="281" r:id="rId5"/>
    <p:sldId id="282" r:id="rId6"/>
    <p:sldId id="283" r:id="rId7"/>
    <p:sldId id="264" r:id="rId8"/>
    <p:sldId id="285" r:id="rId9"/>
    <p:sldId id="287" r:id="rId10"/>
    <p:sldId id="280" r:id="rId11"/>
    <p:sldId id="286" r:id="rId12"/>
    <p:sldId id="275" r:id="rId13"/>
    <p:sldId id="274" r:id="rId14"/>
    <p:sldId id="258" r:id="rId15"/>
    <p:sldId id="267" r:id="rId16"/>
    <p:sldId id="268" r:id="rId17"/>
    <p:sldId id="269" r:id="rId18"/>
    <p:sldId id="270" r:id="rId19"/>
    <p:sldId id="271" r:id="rId20"/>
    <p:sldId id="272" r:id="rId21"/>
    <p:sldId id="273" r:id="rId22"/>
    <p:sldId id="260" r:id="rId23"/>
    <p:sldId id="276" r:id="rId24"/>
    <p:sldId id="263" r:id="rId25"/>
    <p:sldId id="261" r:id="rId26"/>
    <p:sldId id="277" r:id="rId27"/>
    <p:sldId id="278" r:id="rId28"/>
    <p:sldId id="262" r:id="rId29"/>
    <p:sldId id="279" r:id="rId30"/>
    <p:sldId id="265" r:id="rId31"/>
    <p:sldId id="26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06C1"/>
    <a:srgbClr val="2A16B2"/>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90"/>
    <p:restoredTop sz="96405"/>
  </p:normalViewPr>
  <p:slideViewPr>
    <p:cSldViewPr snapToGrid="0" snapToObjects="1">
      <p:cViewPr varScale="1">
        <p:scale>
          <a:sx n="217" d="100"/>
          <a:sy n="217" d="100"/>
        </p:scale>
        <p:origin x="208" y="43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51B5F7-BA9D-E74E-A4CF-EAF9B730E660}"/>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1A1F8E99-900C-EF45-8140-8065FF5300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090CF15-D64E-6449-BBE6-16CC893C5647}"/>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3EE6D9A1-4F87-9F4C-A707-E3A8D0239E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8F679AC-8EE4-3345-9B27-31679B199A5F}"/>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359007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E07174-4D41-DA45-AD98-E8A57F7717D9}"/>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3ACED221-5EB5-2543-A9DF-0B586C3396B5}"/>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8504D45B-9FC3-8647-BD59-F56AE2390453}"/>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7A73E8E1-90AF-F645-8987-5B382B644A9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4731ABD-136D-9746-B214-8ACD5177C840}"/>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40352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929439B-0B24-F648-B64B-4919B8C1E55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E17AD6DF-B3A7-CC47-B574-03E16244116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4803ED4-6DB1-8A41-97CA-3A5CE665E98D}"/>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E94D56CB-BD5F-A749-9AFD-7FE2DCFE556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36B9D85-5CDA-9A44-9AEC-A5952A0E64EB}"/>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365711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ED469-78A7-284B-9C5C-42846F29D1A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7D751CB-6CEF-9647-A0DF-538AB8EC009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91DD9DE-6073-D647-AC65-E9EA3D9A4B28}"/>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3FB47593-CE53-8C4A-B8A7-305518E0CB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6338D98-A9BA-BE4B-A50C-705FC54D86D3}"/>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4153518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2026F-3309-0149-B2C0-5BE5EA5D63E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4F086CDE-1A84-F64F-87C7-3CBFD2EC09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97653F62-0E81-3647-B101-DB04FDD7FCA7}"/>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CF9CB855-CC8F-694C-AE08-CB92A201C30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BB692E2-0408-B64B-BC10-8C36A9383876}"/>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273517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CFEEFD-1F50-E940-9717-A5C1FCA9499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8262CB3-FED2-AA4B-BA19-58803A26E1D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129C8ECC-19AE-EF41-800E-129221A03B5D}"/>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78DE7842-F05C-194D-B7F5-166A0B343848}"/>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6" name="页脚占位符 5">
            <a:extLst>
              <a:ext uri="{FF2B5EF4-FFF2-40B4-BE49-F238E27FC236}">
                <a16:creationId xmlns:a16="http://schemas.microsoft.com/office/drawing/2014/main" id="{992BF933-5BFC-DB48-BAFF-CAFFE155647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588A990-7E18-5B4E-9464-4BAF0E0C247D}"/>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414262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B7887-F5DD-AE45-9556-44D59B6758A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72E0663-9B7A-0548-B62F-9A86EA23F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6EB33B83-EC0D-D740-818F-F4B84D5D6C3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F05DE11-6BA1-7848-BA8E-9FBD8F8586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590B178F-9E63-A74E-8429-EDBDA3F26982}"/>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6049805-7DFA-DB4C-A554-C7FC18D021F2}"/>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8" name="页脚占位符 7">
            <a:extLst>
              <a:ext uri="{FF2B5EF4-FFF2-40B4-BE49-F238E27FC236}">
                <a16:creationId xmlns:a16="http://schemas.microsoft.com/office/drawing/2014/main" id="{BD37ECD3-285A-834B-866F-EE9A8C1A800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E098C712-1113-6A48-B227-72A0180D4676}"/>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403453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78C6A-997B-7B4E-AD67-B7AD66159996}"/>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73322691-76E7-3D42-B7FD-2C4D81FF7101}"/>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4" name="页脚占位符 3">
            <a:extLst>
              <a:ext uri="{FF2B5EF4-FFF2-40B4-BE49-F238E27FC236}">
                <a16:creationId xmlns:a16="http://schemas.microsoft.com/office/drawing/2014/main" id="{E7C6721D-CCA0-D449-9D76-7EBBAC04C7E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145A13F4-BF10-724B-9E48-A27154D09C75}"/>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3856436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963D46C-CEE3-E64A-A97A-834CBAAE98A9}"/>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3" name="页脚占位符 2">
            <a:extLst>
              <a:ext uri="{FF2B5EF4-FFF2-40B4-BE49-F238E27FC236}">
                <a16:creationId xmlns:a16="http://schemas.microsoft.com/office/drawing/2014/main" id="{ED402BD8-520E-924D-8FAA-4FBCA90422B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9BF7B08-D839-7944-8435-ADE1150AE14A}"/>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662865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73152-0C87-7741-8A7C-A159F4EF84BF}"/>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8764FE4-E200-394E-9831-A603BC79A7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229D154F-89C2-1A4F-B2EE-20EA6D6BE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6FECA55-01D1-E54C-99EC-F46A3C43726E}"/>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6" name="页脚占位符 5">
            <a:extLst>
              <a:ext uri="{FF2B5EF4-FFF2-40B4-BE49-F238E27FC236}">
                <a16:creationId xmlns:a16="http://schemas.microsoft.com/office/drawing/2014/main" id="{C3EE6F3E-AE15-A747-BDE0-3622F6E1BF1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23E83C5-FEA2-4E48-9728-9A710E446DF2}"/>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2162395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A83F8D-718E-F043-860F-CB241C83111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434444F-A658-5B49-9D09-BFDECE5ACC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8BA6D97-6DC4-9A4B-9CD3-FC1D9E2B82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CF73782-2579-C349-B8DF-0CB50523F7C5}"/>
              </a:ext>
            </a:extLst>
          </p:cNvPr>
          <p:cNvSpPr>
            <a:spLocks noGrp="1"/>
          </p:cNvSpPr>
          <p:nvPr>
            <p:ph type="dt" sz="half" idx="10"/>
          </p:nvPr>
        </p:nvSpPr>
        <p:spPr/>
        <p:txBody>
          <a:bodyPr/>
          <a:lstStyle/>
          <a:p>
            <a:fld id="{F72FA752-33E3-CA4C-A071-348ACA49D12B}" type="datetimeFigureOut">
              <a:rPr kumimoji="1" lang="zh-CN" altLang="en-US" smtClean="0"/>
              <a:t>2020/11/25</a:t>
            </a:fld>
            <a:endParaRPr kumimoji="1" lang="zh-CN" altLang="en-US"/>
          </a:p>
        </p:txBody>
      </p:sp>
      <p:sp>
        <p:nvSpPr>
          <p:cNvPr id="6" name="页脚占位符 5">
            <a:extLst>
              <a:ext uri="{FF2B5EF4-FFF2-40B4-BE49-F238E27FC236}">
                <a16:creationId xmlns:a16="http://schemas.microsoft.com/office/drawing/2014/main" id="{86E149DE-E7FF-0D4F-A4CF-A07CCA0DAFE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C592DD5-5F7A-B949-BC78-DE9978411DFC}"/>
              </a:ext>
            </a:extLst>
          </p:cNvPr>
          <p:cNvSpPr>
            <a:spLocks noGrp="1"/>
          </p:cNvSpPr>
          <p:nvPr>
            <p:ph type="sldNum" sz="quarter" idx="12"/>
          </p:nvPr>
        </p:nvSpPr>
        <p:spPr/>
        <p:txBody>
          <a:body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360593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D046D8-AAB3-E348-B89C-A91D7F719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2FA3867-09B8-E142-AE28-1236AEA345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76FCF0B-3D15-C347-B570-A98A0915F1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2FA752-33E3-CA4C-A071-348ACA49D12B}" type="datetimeFigureOut">
              <a:rPr kumimoji="1" lang="zh-CN" altLang="en-US" smtClean="0"/>
              <a:t>2020/11/25</a:t>
            </a:fld>
            <a:endParaRPr kumimoji="1" lang="zh-CN" altLang="en-US"/>
          </a:p>
        </p:txBody>
      </p:sp>
      <p:sp>
        <p:nvSpPr>
          <p:cNvPr id="5" name="页脚占位符 4">
            <a:extLst>
              <a:ext uri="{FF2B5EF4-FFF2-40B4-BE49-F238E27FC236}">
                <a16:creationId xmlns:a16="http://schemas.microsoft.com/office/drawing/2014/main" id="{FAE7FF52-7679-1B46-9536-7035E58030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BBF0FC77-6792-EF4E-B32B-5D7F739A3D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D5473A-C12E-F346-9367-01A6B0377648}" type="slidenum">
              <a:rPr kumimoji="1" lang="zh-CN" altLang="en-US" smtClean="0"/>
              <a:t>‹#›</a:t>
            </a:fld>
            <a:endParaRPr kumimoji="1" lang="zh-CN" altLang="en-US"/>
          </a:p>
        </p:txBody>
      </p:sp>
    </p:spTree>
    <p:extLst>
      <p:ext uri="{BB962C8B-B14F-4D97-AF65-F5344CB8AC3E}">
        <p14:creationId xmlns:p14="http://schemas.microsoft.com/office/powerpoint/2010/main" val="16851393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www.yanhuangxueyuan.com/3D/liangcang/index.html"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uit.xuantech.cn/"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yanhuangxueyuan.com/3D/geojsonChina/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rcsb.org/3d-view/2JEN/1"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hyperlink" Target="http://www.yanhuangxueyuan.com/3D/solarSystem/index.html" TargetMode="External"/><Relationship Id="rId4" Type="http://schemas.openxmlformats.org/officeDocument/2006/relationships/hyperlink" Target="http://www.yanhuangxueyuan.com/3D/fenzi/index.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yanhuangxueyuan.com/3D/jixiezhuangpei/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yanhuangxueyuan.com/3D/houseDesign/index.html"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8" Type="http://schemas.openxmlformats.org/officeDocument/2006/relationships/hyperlink" Target="https://zz.ke.com/" TargetMode="External"/><Relationship Id="rId13" Type="http://schemas.openxmlformats.org/officeDocument/2006/relationships/image" Target="../media/image34.png"/><Relationship Id="rId3" Type="http://schemas.openxmlformats.org/officeDocument/2006/relationships/hyperlink" Target="https://www.kujiale.com/" TargetMode="External"/><Relationship Id="rId7" Type="http://schemas.openxmlformats.org/officeDocument/2006/relationships/hyperlink" Target="http://www.3dnest.cn/" TargetMode="External"/><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gizmohub.com/" TargetMode="External"/><Relationship Id="rId11" Type="http://schemas.openxmlformats.org/officeDocument/2006/relationships/image" Target="../media/image32.png"/><Relationship Id="rId5" Type="http://schemas.openxmlformats.org/officeDocument/2006/relationships/hyperlink" Target="https://www.ddd.online/" TargetMode="External"/><Relationship Id="rId10" Type="http://schemas.openxmlformats.org/officeDocument/2006/relationships/image" Target="../media/image31.png"/><Relationship Id="rId4" Type="http://schemas.openxmlformats.org/officeDocument/2006/relationships/hyperlink" Target="https://sketchfab.com/" TargetMode="External"/><Relationship Id="rId9" Type="http://schemas.openxmlformats.org/officeDocument/2006/relationships/hyperlink" Target="https://matterport.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6003B75-561C-DB4D-8605-917BA09E826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8" name="文本框 7">
            <a:extLst>
              <a:ext uri="{FF2B5EF4-FFF2-40B4-BE49-F238E27FC236}">
                <a16:creationId xmlns:a16="http://schemas.microsoft.com/office/drawing/2014/main" id="{70955819-9FE9-0C46-8096-BC5D25A7CFD8}"/>
              </a:ext>
            </a:extLst>
          </p:cNvPr>
          <p:cNvSpPr txBox="1"/>
          <p:nvPr/>
        </p:nvSpPr>
        <p:spPr>
          <a:xfrm>
            <a:off x="3252015" y="1118143"/>
            <a:ext cx="5687967" cy="830997"/>
          </a:xfrm>
          <a:prstGeom prst="rect">
            <a:avLst/>
          </a:prstGeom>
          <a:noFill/>
        </p:spPr>
        <p:txBody>
          <a:bodyPr wrap="none" rtlCol="0">
            <a:spAutoFit/>
          </a:bodyPr>
          <a:lstStyle/>
          <a:p>
            <a:r>
              <a:rPr kumimoji="1" lang="en-US" altLang="zh-CN" sz="4800" b="1" dirty="0" err="1">
                <a:solidFill>
                  <a:schemeClr val="bg1"/>
                </a:solidFill>
                <a:latin typeface="Microsoft YaHei" panose="020B0503020204020204" pitchFamily="34" charset="-122"/>
                <a:ea typeface="Microsoft YaHei" panose="020B0503020204020204" pitchFamily="34" charset="-122"/>
              </a:rPr>
              <a:t>Three.js</a:t>
            </a:r>
            <a:r>
              <a:rPr kumimoji="1" lang="zh-CN" altLang="en-US" sz="4800" b="1" dirty="0">
                <a:solidFill>
                  <a:schemeClr val="bg1"/>
                </a:solidFill>
                <a:latin typeface="Microsoft YaHei" panose="020B0503020204020204" pitchFamily="34" charset="-122"/>
                <a:ea typeface="Microsoft YaHei" panose="020B0503020204020204" pitchFamily="34" charset="-122"/>
              </a:rPr>
              <a:t>实现跳一跳</a:t>
            </a:r>
            <a:endParaRPr kumimoji="1" lang="en-US" altLang="zh-CN" sz="4800" b="1" dirty="0">
              <a:solidFill>
                <a:schemeClr val="bg1"/>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21057501-2BFC-5745-960B-881EAB0328AA}"/>
              </a:ext>
            </a:extLst>
          </p:cNvPr>
          <p:cNvSpPr txBox="1"/>
          <p:nvPr/>
        </p:nvSpPr>
        <p:spPr>
          <a:xfrm>
            <a:off x="5622951" y="5555191"/>
            <a:ext cx="946093" cy="369332"/>
          </a:xfrm>
          <a:prstGeom prst="rect">
            <a:avLst/>
          </a:prstGeom>
          <a:noFill/>
        </p:spPr>
        <p:txBody>
          <a:bodyPr wrap="non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李亚运 </a:t>
            </a:r>
          </a:p>
        </p:txBody>
      </p:sp>
    </p:spTree>
    <p:extLst>
      <p:ext uri="{BB962C8B-B14F-4D97-AF65-F5344CB8AC3E}">
        <p14:creationId xmlns:p14="http://schemas.microsoft.com/office/powerpoint/2010/main" val="2619154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877437" cy="461665"/>
          </a:xfrm>
          <a:prstGeom prst="rect">
            <a:avLst/>
          </a:prstGeom>
          <a:noFill/>
        </p:spPr>
        <p:txBody>
          <a:bodyPr wrap="none" rtlCol="0">
            <a:spAutoFit/>
          </a:bodyPr>
          <a:lstStyle/>
          <a:p>
            <a:r>
              <a:rPr kumimoji="1" lang="zh-CN" altLang="en-US" sz="2400" b="1" dirty="0">
                <a:solidFill>
                  <a:schemeClr val="bg1"/>
                </a:solidFill>
              </a:rPr>
              <a:t>实现</a:t>
            </a:r>
            <a:r>
              <a:rPr kumimoji="1" lang="en-US" altLang="zh-CN" sz="2400" b="1" dirty="0">
                <a:solidFill>
                  <a:schemeClr val="bg1"/>
                </a:solidFill>
              </a:rPr>
              <a:t>-</a:t>
            </a:r>
            <a:r>
              <a:rPr kumimoji="1" lang="zh-CN" altLang="en-US" sz="2400" b="1" dirty="0">
                <a:solidFill>
                  <a:schemeClr val="bg1"/>
                </a:solidFill>
              </a:rPr>
              <a:t>几何体</a:t>
            </a:r>
          </a:p>
        </p:txBody>
      </p:sp>
      <p:pic>
        <p:nvPicPr>
          <p:cNvPr id="17" name="图片 16">
            <a:extLst>
              <a:ext uri="{FF2B5EF4-FFF2-40B4-BE49-F238E27FC236}">
                <a16:creationId xmlns:a16="http://schemas.microsoft.com/office/drawing/2014/main" id="{E42D4F2D-2D1D-634F-A346-89F0BFA49C73}"/>
              </a:ext>
            </a:extLst>
          </p:cNvPr>
          <p:cNvPicPr>
            <a:picLocks noChangeAspect="1"/>
          </p:cNvPicPr>
          <p:nvPr/>
        </p:nvPicPr>
        <p:blipFill>
          <a:blip r:embed="rId3"/>
          <a:stretch>
            <a:fillRect/>
          </a:stretch>
        </p:blipFill>
        <p:spPr>
          <a:xfrm>
            <a:off x="206740" y="692202"/>
            <a:ext cx="5578598" cy="3984713"/>
          </a:xfrm>
          <a:prstGeom prst="rect">
            <a:avLst/>
          </a:prstGeom>
        </p:spPr>
      </p:pic>
      <p:pic>
        <p:nvPicPr>
          <p:cNvPr id="18" name="图片 17">
            <a:extLst>
              <a:ext uri="{FF2B5EF4-FFF2-40B4-BE49-F238E27FC236}">
                <a16:creationId xmlns:a16="http://schemas.microsoft.com/office/drawing/2014/main" id="{044D77DD-D221-A94D-A999-0AA312C34743}"/>
              </a:ext>
            </a:extLst>
          </p:cNvPr>
          <p:cNvPicPr>
            <a:picLocks noChangeAspect="1"/>
          </p:cNvPicPr>
          <p:nvPr/>
        </p:nvPicPr>
        <p:blipFill>
          <a:blip r:embed="rId4"/>
          <a:stretch>
            <a:fillRect/>
          </a:stretch>
        </p:blipFill>
        <p:spPr>
          <a:xfrm>
            <a:off x="1974728" y="4773133"/>
            <a:ext cx="10176241" cy="1979360"/>
          </a:xfrm>
          <a:prstGeom prst="rect">
            <a:avLst/>
          </a:prstGeom>
        </p:spPr>
      </p:pic>
      <p:sp>
        <p:nvSpPr>
          <p:cNvPr id="19" name="文本框 18">
            <a:extLst>
              <a:ext uri="{FF2B5EF4-FFF2-40B4-BE49-F238E27FC236}">
                <a16:creationId xmlns:a16="http://schemas.microsoft.com/office/drawing/2014/main" id="{75440697-F66B-E44E-B47A-6AAB3753C63F}"/>
              </a:ext>
            </a:extLst>
          </p:cNvPr>
          <p:cNvSpPr txBox="1"/>
          <p:nvPr/>
        </p:nvSpPr>
        <p:spPr>
          <a:xfrm>
            <a:off x="117231" y="5530903"/>
            <a:ext cx="1810111" cy="369332"/>
          </a:xfrm>
          <a:prstGeom prst="rect">
            <a:avLst/>
          </a:prstGeom>
          <a:noFill/>
        </p:spPr>
        <p:txBody>
          <a:bodyPr wrap="none" rtlCol="0">
            <a:spAutoFit/>
          </a:bodyPr>
          <a:lstStyle/>
          <a:p>
            <a:r>
              <a:rPr kumimoji="1" lang="zh-CN" altLang="en-US" dirty="0">
                <a:solidFill>
                  <a:schemeClr val="bg1"/>
                </a:solidFill>
              </a:rPr>
              <a:t>跳跃对象</a:t>
            </a:r>
            <a:r>
              <a:rPr kumimoji="1" lang="en-US" altLang="zh-CN" dirty="0">
                <a:solidFill>
                  <a:schemeClr val="bg1"/>
                </a:solidFill>
              </a:rPr>
              <a:t>jumper</a:t>
            </a:r>
            <a:endParaRPr kumimoji="1" lang="zh-CN" altLang="en-US" dirty="0">
              <a:solidFill>
                <a:schemeClr val="bg1"/>
              </a:solidFill>
            </a:endParaRPr>
          </a:p>
        </p:txBody>
      </p:sp>
      <p:sp>
        <p:nvSpPr>
          <p:cNvPr id="20" name="文本框 19">
            <a:extLst>
              <a:ext uri="{FF2B5EF4-FFF2-40B4-BE49-F238E27FC236}">
                <a16:creationId xmlns:a16="http://schemas.microsoft.com/office/drawing/2014/main" id="{7F1C7CC1-11A7-C041-A651-FD0FE5B1F4C8}"/>
              </a:ext>
            </a:extLst>
          </p:cNvPr>
          <p:cNvSpPr txBox="1"/>
          <p:nvPr/>
        </p:nvSpPr>
        <p:spPr>
          <a:xfrm>
            <a:off x="6142893" y="1348154"/>
            <a:ext cx="3873176" cy="1754326"/>
          </a:xfrm>
          <a:prstGeom prst="rect">
            <a:avLst/>
          </a:prstGeom>
          <a:noFill/>
        </p:spPr>
        <p:txBody>
          <a:bodyPr wrap="none" rtlCol="0">
            <a:spAutoFit/>
          </a:bodyPr>
          <a:lstStyle/>
          <a:p>
            <a:r>
              <a:rPr kumimoji="1" lang="zh-CN" altLang="en-US" dirty="0">
                <a:solidFill>
                  <a:schemeClr val="bg1"/>
                </a:solidFill>
              </a:rPr>
              <a:t>方块对象</a:t>
            </a:r>
            <a:endParaRPr kumimoji="1" lang="en-US" altLang="zh-CN" dirty="0">
              <a:solidFill>
                <a:schemeClr val="bg1"/>
              </a:solidFill>
            </a:endParaRPr>
          </a:p>
          <a:p>
            <a:r>
              <a:rPr kumimoji="1" lang="zh-CN" altLang="en-US" dirty="0">
                <a:solidFill>
                  <a:schemeClr val="bg1"/>
                </a:solidFill>
              </a:rPr>
              <a:t>几何体 </a:t>
            </a:r>
            <a:r>
              <a:rPr kumimoji="1" lang="en-US" altLang="zh-CN" dirty="0">
                <a:solidFill>
                  <a:schemeClr val="bg1"/>
                </a:solidFill>
              </a:rPr>
              <a:t>=&gt;</a:t>
            </a:r>
            <a:r>
              <a:rPr kumimoji="1" lang="zh-CN" altLang="en-US" dirty="0">
                <a:solidFill>
                  <a:schemeClr val="bg1"/>
                </a:solidFill>
              </a:rPr>
              <a:t> 长方体</a:t>
            </a:r>
            <a:endParaRPr kumimoji="1" lang="en-US" altLang="zh-CN" dirty="0">
              <a:solidFill>
                <a:schemeClr val="bg1"/>
              </a:solidFill>
            </a:endParaRPr>
          </a:p>
          <a:p>
            <a:r>
              <a:rPr kumimoji="1" lang="zh-CN" altLang="en-US" dirty="0">
                <a:solidFill>
                  <a:schemeClr val="bg1"/>
                </a:solidFill>
              </a:rPr>
              <a:t>材质 </a:t>
            </a:r>
            <a:r>
              <a:rPr kumimoji="1" lang="en-US" altLang="zh-CN" dirty="0">
                <a:solidFill>
                  <a:schemeClr val="bg1"/>
                </a:solidFill>
              </a:rPr>
              <a:t>=&gt;</a:t>
            </a:r>
            <a:r>
              <a:rPr kumimoji="1" lang="zh-CN" altLang="en-US" dirty="0">
                <a:solidFill>
                  <a:schemeClr val="bg1"/>
                </a:solidFill>
              </a:rPr>
              <a:t> 反光材质</a:t>
            </a:r>
            <a:endParaRPr kumimoji="1" lang="en-US" altLang="zh-CN" dirty="0">
              <a:solidFill>
                <a:schemeClr val="bg1"/>
              </a:solidFill>
            </a:endParaRPr>
          </a:p>
          <a:p>
            <a:r>
              <a:rPr kumimoji="1" lang="en-US" altLang="zh-CN" dirty="0">
                <a:solidFill>
                  <a:schemeClr val="bg1"/>
                </a:solidFill>
              </a:rPr>
              <a:t>left</a:t>
            </a:r>
            <a:r>
              <a:rPr kumimoji="1" lang="zh-CN" altLang="en-US" dirty="0">
                <a:solidFill>
                  <a:schemeClr val="bg1"/>
                </a:solidFill>
              </a:rPr>
              <a:t>、</a:t>
            </a:r>
            <a:r>
              <a:rPr kumimoji="1" lang="en-US" altLang="zh-CN" dirty="0">
                <a:solidFill>
                  <a:schemeClr val="bg1"/>
                </a:solidFill>
              </a:rPr>
              <a:t>right</a:t>
            </a:r>
            <a:r>
              <a:rPr kumimoji="1" lang="zh-CN" altLang="en-US" dirty="0">
                <a:solidFill>
                  <a:schemeClr val="bg1"/>
                </a:solidFill>
              </a:rPr>
              <a:t>随机生成，距离变化</a:t>
            </a:r>
            <a:r>
              <a:rPr kumimoji="1" lang="en-US" altLang="zh-CN" dirty="0">
                <a:solidFill>
                  <a:schemeClr val="bg1"/>
                </a:solidFill>
              </a:rPr>
              <a:t>6</a:t>
            </a:r>
            <a:r>
              <a:rPr kumimoji="1" lang="zh-CN" altLang="en-US" dirty="0">
                <a:solidFill>
                  <a:schemeClr val="bg1"/>
                </a:solidFill>
              </a:rPr>
              <a:t> </a:t>
            </a:r>
            <a:r>
              <a:rPr kumimoji="1" lang="en-US" altLang="zh-CN" dirty="0">
                <a:solidFill>
                  <a:schemeClr val="bg1"/>
                </a:solidFill>
              </a:rPr>
              <a:t>–</a:t>
            </a:r>
            <a:r>
              <a:rPr kumimoji="1" lang="zh-CN" altLang="en-US" dirty="0">
                <a:solidFill>
                  <a:schemeClr val="bg1"/>
                </a:solidFill>
              </a:rPr>
              <a:t> </a:t>
            </a:r>
            <a:r>
              <a:rPr kumimoji="1" lang="en-US" altLang="zh-CN" dirty="0">
                <a:solidFill>
                  <a:schemeClr val="bg1"/>
                </a:solidFill>
              </a:rPr>
              <a:t>10</a:t>
            </a:r>
          </a:p>
          <a:p>
            <a:r>
              <a:rPr kumimoji="1" lang="zh-CN" altLang="en-US" dirty="0">
                <a:solidFill>
                  <a:schemeClr val="bg1"/>
                </a:solidFill>
              </a:rPr>
              <a:t>最多显示</a:t>
            </a:r>
            <a:r>
              <a:rPr kumimoji="1" lang="en-US" altLang="zh-CN" dirty="0">
                <a:solidFill>
                  <a:schemeClr val="bg1"/>
                </a:solidFill>
              </a:rPr>
              <a:t>6</a:t>
            </a:r>
            <a:r>
              <a:rPr kumimoji="1" lang="zh-CN" altLang="en-US" dirty="0">
                <a:solidFill>
                  <a:schemeClr val="bg1"/>
                </a:solidFill>
              </a:rPr>
              <a:t>个方块</a:t>
            </a:r>
            <a:endParaRPr kumimoji="1" lang="en-US" altLang="zh-CN" dirty="0">
              <a:solidFill>
                <a:schemeClr val="bg1"/>
              </a:solidFill>
            </a:endParaRPr>
          </a:p>
          <a:p>
            <a:r>
              <a:rPr kumimoji="1" lang="zh-CN" altLang="en-US" dirty="0">
                <a:solidFill>
                  <a:schemeClr val="bg1"/>
                </a:solidFill>
              </a:rPr>
              <a:t>添加动画，通过更新相机位置</a:t>
            </a:r>
            <a:endParaRPr kumimoji="1" lang="en-US" altLang="zh-CN" dirty="0">
              <a:solidFill>
                <a:schemeClr val="bg1"/>
              </a:solidFill>
            </a:endParaRPr>
          </a:p>
        </p:txBody>
      </p:sp>
    </p:spTree>
    <p:extLst>
      <p:ext uri="{BB962C8B-B14F-4D97-AF65-F5344CB8AC3E}">
        <p14:creationId xmlns:p14="http://schemas.microsoft.com/office/powerpoint/2010/main" val="161828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569660" cy="461665"/>
          </a:xfrm>
          <a:prstGeom prst="rect">
            <a:avLst/>
          </a:prstGeom>
          <a:noFill/>
        </p:spPr>
        <p:txBody>
          <a:bodyPr wrap="none" rtlCol="0">
            <a:spAutoFit/>
          </a:bodyPr>
          <a:lstStyle/>
          <a:p>
            <a:r>
              <a:rPr kumimoji="1" lang="zh-CN" altLang="en-US" sz="2400" b="1" dirty="0">
                <a:solidFill>
                  <a:schemeClr val="bg1"/>
                </a:solidFill>
              </a:rPr>
              <a:t>实现</a:t>
            </a:r>
            <a:r>
              <a:rPr kumimoji="1" lang="en-US" altLang="zh-CN" sz="2400" b="1" dirty="0">
                <a:solidFill>
                  <a:schemeClr val="bg1"/>
                </a:solidFill>
              </a:rPr>
              <a:t>-</a:t>
            </a:r>
            <a:r>
              <a:rPr kumimoji="1" lang="zh-CN" altLang="en-US" sz="2400" b="1" dirty="0">
                <a:solidFill>
                  <a:schemeClr val="bg1"/>
                </a:solidFill>
              </a:rPr>
              <a:t>光照</a:t>
            </a:r>
          </a:p>
        </p:txBody>
      </p:sp>
      <p:pic>
        <p:nvPicPr>
          <p:cNvPr id="2" name="图片 1">
            <a:extLst>
              <a:ext uri="{FF2B5EF4-FFF2-40B4-BE49-F238E27FC236}">
                <a16:creationId xmlns:a16="http://schemas.microsoft.com/office/drawing/2014/main" id="{5085CD00-1F4D-F24C-840E-01E468EEBFD1}"/>
              </a:ext>
            </a:extLst>
          </p:cNvPr>
          <p:cNvPicPr>
            <a:picLocks noChangeAspect="1"/>
          </p:cNvPicPr>
          <p:nvPr/>
        </p:nvPicPr>
        <p:blipFill>
          <a:blip r:embed="rId3"/>
          <a:stretch>
            <a:fillRect/>
          </a:stretch>
        </p:blipFill>
        <p:spPr>
          <a:xfrm>
            <a:off x="239715" y="2348649"/>
            <a:ext cx="4552167" cy="4065971"/>
          </a:xfrm>
          <a:prstGeom prst="rect">
            <a:avLst/>
          </a:prstGeom>
        </p:spPr>
      </p:pic>
      <p:sp>
        <p:nvSpPr>
          <p:cNvPr id="3" name="文本框 2">
            <a:extLst>
              <a:ext uri="{FF2B5EF4-FFF2-40B4-BE49-F238E27FC236}">
                <a16:creationId xmlns:a16="http://schemas.microsoft.com/office/drawing/2014/main" id="{94D49711-3676-2D4E-955F-99EAE584B1B2}"/>
              </a:ext>
            </a:extLst>
          </p:cNvPr>
          <p:cNvSpPr txBox="1"/>
          <p:nvPr/>
        </p:nvSpPr>
        <p:spPr>
          <a:xfrm>
            <a:off x="1038470" y="1508558"/>
            <a:ext cx="2954655" cy="369332"/>
          </a:xfrm>
          <a:prstGeom prst="rect">
            <a:avLst/>
          </a:prstGeom>
          <a:noFill/>
        </p:spPr>
        <p:txBody>
          <a:bodyPr wrap="none" rtlCol="0">
            <a:spAutoFit/>
          </a:bodyPr>
          <a:lstStyle/>
          <a:p>
            <a:r>
              <a:rPr kumimoji="1" lang="zh-CN" altLang="en-US" dirty="0">
                <a:solidFill>
                  <a:schemeClr val="bg1"/>
                </a:solidFill>
              </a:rPr>
              <a:t>没有光照时，物体不会发光</a:t>
            </a:r>
          </a:p>
        </p:txBody>
      </p:sp>
      <p:pic>
        <p:nvPicPr>
          <p:cNvPr id="9" name="图片 8">
            <a:extLst>
              <a:ext uri="{FF2B5EF4-FFF2-40B4-BE49-F238E27FC236}">
                <a16:creationId xmlns:a16="http://schemas.microsoft.com/office/drawing/2014/main" id="{B6C0BC1E-E52B-4849-882F-916EA00A385A}"/>
              </a:ext>
            </a:extLst>
          </p:cNvPr>
          <p:cNvPicPr>
            <a:picLocks noChangeAspect="1"/>
          </p:cNvPicPr>
          <p:nvPr/>
        </p:nvPicPr>
        <p:blipFill>
          <a:blip r:embed="rId4"/>
          <a:stretch>
            <a:fillRect/>
          </a:stretch>
        </p:blipFill>
        <p:spPr>
          <a:xfrm>
            <a:off x="5105280" y="168291"/>
            <a:ext cx="4570924" cy="2061562"/>
          </a:xfrm>
          <a:prstGeom prst="rect">
            <a:avLst/>
          </a:prstGeom>
        </p:spPr>
      </p:pic>
      <p:pic>
        <p:nvPicPr>
          <p:cNvPr id="17" name="图片 16">
            <a:extLst>
              <a:ext uri="{FF2B5EF4-FFF2-40B4-BE49-F238E27FC236}">
                <a16:creationId xmlns:a16="http://schemas.microsoft.com/office/drawing/2014/main" id="{6D76D769-F149-F54D-847F-7C34B6AAB459}"/>
              </a:ext>
            </a:extLst>
          </p:cNvPr>
          <p:cNvPicPr>
            <a:picLocks noChangeAspect="1"/>
          </p:cNvPicPr>
          <p:nvPr/>
        </p:nvPicPr>
        <p:blipFill>
          <a:blip r:embed="rId5"/>
          <a:stretch>
            <a:fillRect/>
          </a:stretch>
        </p:blipFill>
        <p:spPr>
          <a:xfrm>
            <a:off x="5105280" y="2348648"/>
            <a:ext cx="4570924" cy="4065971"/>
          </a:xfrm>
          <a:prstGeom prst="rect">
            <a:avLst/>
          </a:prstGeom>
        </p:spPr>
      </p:pic>
      <p:sp>
        <p:nvSpPr>
          <p:cNvPr id="18" name="文本框 17">
            <a:extLst>
              <a:ext uri="{FF2B5EF4-FFF2-40B4-BE49-F238E27FC236}">
                <a16:creationId xmlns:a16="http://schemas.microsoft.com/office/drawing/2014/main" id="{FB67CA24-CB1A-4D49-8F8D-51FE501B9256}"/>
              </a:ext>
            </a:extLst>
          </p:cNvPr>
          <p:cNvSpPr txBox="1"/>
          <p:nvPr/>
        </p:nvSpPr>
        <p:spPr>
          <a:xfrm>
            <a:off x="10064261" y="2819400"/>
            <a:ext cx="1569660" cy="1477328"/>
          </a:xfrm>
          <a:prstGeom prst="rect">
            <a:avLst/>
          </a:prstGeom>
          <a:noFill/>
        </p:spPr>
        <p:txBody>
          <a:bodyPr wrap="none" rtlCol="0">
            <a:spAutoFit/>
          </a:bodyPr>
          <a:lstStyle/>
          <a:p>
            <a:r>
              <a:rPr kumimoji="1" lang="zh-CN" altLang="en-US" dirty="0">
                <a:solidFill>
                  <a:schemeClr val="bg1"/>
                </a:solidFill>
              </a:rPr>
              <a:t>添加平行光</a:t>
            </a:r>
            <a:endParaRPr kumimoji="1" lang="en-US" altLang="zh-CN" dirty="0">
              <a:solidFill>
                <a:schemeClr val="bg1"/>
              </a:solidFill>
            </a:endParaRPr>
          </a:p>
          <a:p>
            <a:endParaRPr kumimoji="1" lang="en-US" altLang="zh-CN" dirty="0">
              <a:solidFill>
                <a:schemeClr val="bg1"/>
              </a:solidFill>
            </a:endParaRPr>
          </a:p>
          <a:p>
            <a:r>
              <a:rPr kumimoji="1" lang="zh-CN" altLang="en-US" dirty="0">
                <a:solidFill>
                  <a:schemeClr val="bg1"/>
                </a:solidFill>
              </a:rPr>
              <a:t>为了增加亮度</a:t>
            </a:r>
            <a:endParaRPr kumimoji="1" lang="en-US" altLang="zh-CN" dirty="0">
              <a:solidFill>
                <a:schemeClr val="bg1"/>
              </a:solidFill>
            </a:endParaRPr>
          </a:p>
          <a:p>
            <a:endParaRPr kumimoji="1" lang="en-US" altLang="zh-CN" dirty="0">
              <a:solidFill>
                <a:schemeClr val="bg1"/>
              </a:solidFill>
            </a:endParaRPr>
          </a:p>
          <a:p>
            <a:r>
              <a:rPr kumimoji="1" lang="zh-CN" altLang="en-US" dirty="0">
                <a:solidFill>
                  <a:schemeClr val="bg1"/>
                </a:solidFill>
              </a:rPr>
              <a:t>增加环境光</a:t>
            </a:r>
          </a:p>
        </p:txBody>
      </p:sp>
    </p:spTree>
    <p:extLst>
      <p:ext uri="{BB962C8B-B14F-4D97-AF65-F5344CB8AC3E}">
        <p14:creationId xmlns:p14="http://schemas.microsoft.com/office/powerpoint/2010/main" val="3498073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195388E-84C8-1249-B3DA-DCE496FC26C8}"/>
              </a:ext>
            </a:extLst>
          </p:cNvPr>
          <p:cNvSpPr/>
          <p:nvPr/>
        </p:nvSpPr>
        <p:spPr>
          <a:xfrm>
            <a:off x="185119" y="1489354"/>
            <a:ext cx="7009788" cy="923330"/>
          </a:xfrm>
          <a:prstGeom prst="rect">
            <a:avLst/>
          </a:prstGeom>
        </p:spPr>
        <p:txBody>
          <a:bodyPr wrap="square">
            <a:spAutoFit/>
          </a:bodyPr>
          <a:lstStyle/>
          <a:p>
            <a:r>
              <a:rPr lang="en-US" altLang="zh-CN" dirty="0" err="1">
                <a:solidFill>
                  <a:schemeClr val="bg1"/>
                </a:solidFill>
                <a:latin typeface="+mn-ea"/>
              </a:rPr>
              <a:t>webgl</a:t>
            </a:r>
            <a:r>
              <a:rPr lang="en-US" altLang="zh-CN" dirty="0">
                <a:solidFill>
                  <a:schemeClr val="bg1"/>
                </a:solidFill>
                <a:latin typeface="+mn-ea"/>
              </a:rPr>
              <a:t> </a:t>
            </a:r>
            <a:r>
              <a:rPr lang="zh-CN" altLang="en-US" dirty="0">
                <a:solidFill>
                  <a:schemeClr val="bg1"/>
                </a:solidFill>
                <a:latin typeface="+mn-ea"/>
              </a:rPr>
              <a:t>（</a:t>
            </a:r>
            <a:r>
              <a:rPr lang="en-US" altLang="zh-CN" dirty="0">
                <a:solidFill>
                  <a:schemeClr val="bg1"/>
                </a:solidFill>
                <a:latin typeface="+mn-ea"/>
              </a:rPr>
              <a:t>web</a:t>
            </a:r>
            <a:r>
              <a:rPr lang="zh-CN" altLang="en-US" dirty="0">
                <a:solidFill>
                  <a:schemeClr val="bg1"/>
                </a:solidFill>
                <a:latin typeface="+mn-ea"/>
              </a:rPr>
              <a:t>图形库），是根据 </a:t>
            </a:r>
            <a:r>
              <a:rPr lang="en-US" altLang="zh-CN" dirty="0">
                <a:solidFill>
                  <a:schemeClr val="bg1"/>
                </a:solidFill>
                <a:latin typeface="+mn-ea"/>
              </a:rPr>
              <a:t>OpenGL ES 2.0</a:t>
            </a:r>
            <a:r>
              <a:rPr lang="zh-CN" altLang="en-US" dirty="0">
                <a:solidFill>
                  <a:schemeClr val="bg1"/>
                </a:solidFill>
                <a:latin typeface="+mn-ea"/>
              </a:rPr>
              <a:t>来实现的一套 </a:t>
            </a:r>
            <a:r>
              <a:rPr lang="en-US" altLang="zh-CN" dirty="0" err="1">
                <a:solidFill>
                  <a:schemeClr val="bg1"/>
                </a:solidFill>
                <a:latin typeface="+mn-ea"/>
              </a:rPr>
              <a:t>JavaScriptAPI</a:t>
            </a:r>
            <a:r>
              <a:rPr lang="zh-CN" altLang="en-US" dirty="0">
                <a:solidFill>
                  <a:schemeClr val="bg1"/>
                </a:solidFill>
                <a:latin typeface="+mn-ea"/>
              </a:rPr>
              <a:t>，可以在浏览器中渲染交互式</a:t>
            </a:r>
            <a:r>
              <a:rPr lang="en-US" altLang="zh-CN" dirty="0">
                <a:solidFill>
                  <a:schemeClr val="bg1"/>
                </a:solidFill>
                <a:latin typeface="+mn-ea"/>
              </a:rPr>
              <a:t>3D</a:t>
            </a:r>
            <a:r>
              <a:rPr lang="zh-CN" altLang="en-US" dirty="0">
                <a:solidFill>
                  <a:schemeClr val="bg1"/>
                </a:solidFill>
                <a:latin typeface="+mn-ea"/>
              </a:rPr>
              <a:t>和</a:t>
            </a:r>
            <a:r>
              <a:rPr lang="en-US" altLang="zh-CN" dirty="0">
                <a:solidFill>
                  <a:schemeClr val="bg1"/>
                </a:solidFill>
                <a:latin typeface="+mn-ea"/>
              </a:rPr>
              <a:t>2D</a:t>
            </a:r>
            <a:r>
              <a:rPr lang="zh-CN" altLang="en-US" dirty="0">
                <a:solidFill>
                  <a:schemeClr val="bg1"/>
                </a:solidFill>
                <a:latin typeface="+mn-ea"/>
              </a:rPr>
              <a:t>图形。该</a:t>
            </a:r>
            <a:r>
              <a:rPr lang="en-US" altLang="zh-CN" dirty="0">
                <a:solidFill>
                  <a:schemeClr val="bg1"/>
                </a:solidFill>
                <a:latin typeface="+mn-ea"/>
              </a:rPr>
              <a:t>API</a:t>
            </a:r>
            <a:r>
              <a:rPr lang="zh-CN" altLang="en-US" dirty="0">
                <a:solidFill>
                  <a:schemeClr val="bg1"/>
                </a:solidFill>
                <a:latin typeface="+mn-ea"/>
              </a:rPr>
              <a:t>可以在</a:t>
            </a:r>
            <a:r>
              <a:rPr lang="en-US" altLang="zh-CN" dirty="0">
                <a:solidFill>
                  <a:schemeClr val="bg1"/>
                </a:solidFill>
                <a:latin typeface="+mn-ea"/>
              </a:rPr>
              <a:t>HTML5 canvas </a:t>
            </a:r>
            <a:r>
              <a:rPr lang="zh-CN" altLang="en-US" dirty="0">
                <a:solidFill>
                  <a:schemeClr val="bg1"/>
                </a:solidFill>
                <a:latin typeface="+mn-ea"/>
              </a:rPr>
              <a:t>元素中使用，可以利用用户设备的 </a:t>
            </a:r>
            <a:r>
              <a:rPr lang="en-US" altLang="zh-CN" dirty="0">
                <a:solidFill>
                  <a:schemeClr val="bg1"/>
                </a:solidFill>
                <a:latin typeface="+mn-ea"/>
              </a:rPr>
              <a:t>GPU </a:t>
            </a:r>
            <a:r>
              <a:rPr lang="zh-CN" altLang="en-US" dirty="0">
                <a:solidFill>
                  <a:schemeClr val="bg1"/>
                </a:solidFill>
                <a:latin typeface="+mn-ea"/>
              </a:rPr>
              <a:t>加速。</a:t>
            </a:r>
          </a:p>
        </p:txBody>
      </p:sp>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核心概念</a:t>
            </a:r>
          </a:p>
        </p:txBody>
      </p:sp>
      <p:sp>
        <p:nvSpPr>
          <p:cNvPr id="2" name="文本框 1">
            <a:extLst>
              <a:ext uri="{FF2B5EF4-FFF2-40B4-BE49-F238E27FC236}">
                <a16:creationId xmlns:a16="http://schemas.microsoft.com/office/drawing/2014/main" id="{6E7F1C68-F977-724E-8498-59C66F95A08E}"/>
              </a:ext>
            </a:extLst>
          </p:cNvPr>
          <p:cNvSpPr txBox="1"/>
          <p:nvPr/>
        </p:nvSpPr>
        <p:spPr>
          <a:xfrm>
            <a:off x="5538796" y="938048"/>
            <a:ext cx="1018099" cy="369332"/>
          </a:xfrm>
          <a:prstGeom prst="rect">
            <a:avLst/>
          </a:prstGeom>
          <a:noFill/>
        </p:spPr>
        <p:txBody>
          <a:bodyPr wrap="none" rtlCol="0">
            <a:spAutoFit/>
          </a:bodyPr>
          <a:lstStyle/>
          <a:p>
            <a:r>
              <a:rPr lang="en-US" altLang="zh-CN" b="1" dirty="0">
                <a:solidFill>
                  <a:schemeClr val="bg1"/>
                </a:solidFill>
                <a:latin typeface="Microsoft YaHei" panose="020B0503020204020204" pitchFamily="34" charset="-122"/>
                <a:ea typeface="Microsoft YaHei" panose="020B0503020204020204" pitchFamily="34" charset="-122"/>
              </a:rPr>
              <a:t>WebGL</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7F085156-83E1-E440-B219-93F34296CF04}"/>
              </a:ext>
            </a:extLst>
          </p:cNvPr>
          <p:cNvPicPr>
            <a:picLocks noChangeAspect="1"/>
          </p:cNvPicPr>
          <p:nvPr/>
        </p:nvPicPr>
        <p:blipFill>
          <a:blip r:embed="rId3"/>
          <a:stretch>
            <a:fillRect/>
          </a:stretch>
        </p:blipFill>
        <p:spPr>
          <a:xfrm>
            <a:off x="7393649" y="1963168"/>
            <a:ext cx="4613232" cy="2066028"/>
          </a:xfrm>
          <a:prstGeom prst="rect">
            <a:avLst/>
          </a:prstGeom>
        </p:spPr>
      </p:pic>
      <p:sp>
        <p:nvSpPr>
          <p:cNvPr id="7" name="文本框 6">
            <a:extLst>
              <a:ext uri="{FF2B5EF4-FFF2-40B4-BE49-F238E27FC236}">
                <a16:creationId xmlns:a16="http://schemas.microsoft.com/office/drawing/2014/main" id="{B6C07A86-9307-D44C-AA61-31DEF46FC6DB}"/>
              </a:ext>
            </a:extLst>
          </p:cNvPr>
          <p:cNvSpPr txBox="1"/>
          <p:nvPr/>
        </p:nvSpPr>
        <p:spPr>
          <a:xfrm>
            <a:off x="8094973" y="4807460"/>
            <a:ext cx="3746538" cy="338554"/>
          </a:xfrm>
          <a:prstGeom prst="rect">
            <a:avLst/>
          </a:prstGeom>
          <a:noFill/>
        </p:spPr>
        <p:txBody>
          <a:bodyPr wrap="none" rtlCol="0">
            <a:spAutoFit/>
          </a:bodyPr>
          <a:lstStyle/>
          <a:p>
            <a:r>
              <a:rPr lang="en-US" altLang="zh-CN" sz="1600" dirty="0">
                <a:solidFill>
                  <a:schemeClr val="bg1"/>
                </a:solidFill>
                <a:latin typeface="+mn-ea"/>
              </a:rPr>
              <a:t>IE11</a:t>
            </a:r>
            <a:r>
              <a:rPr lang="zh-CN" altLang="en-US" sz="1600" dirty="0">
                <a:solidFill>
                  <a:schemeClr val="bg1"/>
                </a:solidFill>
                <a:latin typeface="+mn-ea"/>
              </a:rPr>
              <a:t>、</a:t>
            </a:r>
            <a:r>
              <a:rPr lang="en-US" altLang="zh-CN" sz="1600" dirty="0">
                <a:solidFill>
                  <a:schemeClr val="bg1"/>
                </a:solidFill>
                <a:latin typeface="+mn-ea"/>
              </a:rPr>
              <a:t>Android 5</a:t>
            </a:r>
            <a:r>
              <a:rPr lang="zh-CN" altLang="en-US" sz="1600" dirty="0">
                <a:solidFill>
                  <a:schemeClr val="bg1"/>
                </a:solidFill>
                <a:latin typeface="+mn-ea"/>
              </a:rPr>
              <a:t>以上、</a:t>
            </a:r>
            <a:r>
              <a:rPr lang="en-US" altLang="zh-CN" sz="1600" dirty="0">
                <a:solidFill>
                  <a:schemeClr val="bg1"/>
                </a:solidFill>
                <a:latin typeface="+mn-ea"/>
              </a:rPr>
              <a:t>iOS 8</a:t>
            </a:r>
            <a:r>
              <a:rPr lang="zh-CN" altLang="en-US" sz="1600" dirty="0">
                <a:solidFill>
                  <a:schemeClr val="bg1"/>
                </a:solidFill>
                <a:latin typeface="+mn-ea"/>
              </a:rPr>
              <a:t>以上。。。</a:t>
            </a:r>
          </a:p>
        </p:txBody>
      </p:sp>
      <p:sp>
        <p:nvSpPr>
          <p:cNvPr id="8" name="矩形 7">
            <a:extLst>
              <a:ext uri="{FF2B5EF4-FFF2-40B4-BE49-F238E27FC236}">
                <a16:creationId xmlns:a16="http://schemas.microsoft.com/office/drawing/2014/main" id="{9362596D-39D2-0F47-8F40-5809157EE1F3}"/>
              </a:ext>
            </a:extLst>
          </p:cNvPr>
          <p:cNvSpPr/>
          <p:nvPr/>
        </p:nvSpPr>
        <p:spPr>
          <a:xfrm>
            <a:off x="185119" y="5146014"/>
            <a:ext cx="7100457" cy="1200329"/>
          </a:xfrm>
          <a:prstGeom prst="rect">
            <a:avLst/>
          </a:prstGeom>
        </p:spPr>
        <p:txBody>
          <a:bodyPr wrap="square">
            <a:spAutoFit/>
          </a:bodyPr>
          <a:lstStyle/>
          <a:p>
            <a:r>
              <a:rPr lang="en-US" altLang="zh-CN" dirty="0">
                <a:solidFill>
                  <a:schemeClr val="bg1"/>
                </a:solidFill>
                <a:latin typeface="+mn-ea"/>
              </a:rPr>
              <a:t>GLSL</a:t>
            </a:r>
            <a:r>
              <a:rPr lang="zh-CN" altLang="en-US" dirty="0">
                <a:solidFill>
                  <a:schemeClr val="bg1"/>
                </a:solidFill>
                <a:latin typeface="+mn-ea"/>
              </a:rPr>
              <a:t>，其中文的意思是</a:t>
            </a:r>
            <a:r>
              <a:rPr lang="en-US" altLang="zh-CN" dirty="0">
                <a:solidFill>
                  <a:schemeClr val="bg1"/>
                </a:solidFill>
                <a:latin typeface="+mn-ea"/>
              </a:rPr>
              <a:t>OpenGL</a:t>
            </a:r>
            <a:r>
              <a:rPr lang="zh-CN" altLang="en-US" dirty="0">
                <a:solidFill>
                  <a:schemeClr val="bg1"/>
                </a:solidFill>
                <a:latin typeface="+mn-ea"/>
              </a:rPr>
              <a:t>着色语言，它是用来在 </a:t>
            </a:r>
            <a:r>
              <a:rPr lang="en-US" altLang="zh-CN" dirty="0">
                <a:solidFill>
                  <a:schemeClr val="bg1"/>
                </a:solidFill>
                <a:latin typeface="+mn-ea"/>
              </a:rPr>
              <a:t>OpenGL </a:t>
            </a:r>
            <a:r>
              <a:rPr lang="zh-CN" altLang="en-US" dirty="0">
                <a:solidFill>
                  <a:schemeClr val="bg1"/>
                </a:solidFill>
                <a:latin typeface="+mn-ea"/>
              </a:rPr>
              <a:t>编写着色器程序的语言，全称为 </a:t>
            </a:r>
            <a:r>
              <a:rPr lang="en-US" altLang="zh-CN" dirty="0">
                <a:solidFill>
                  <a:schemeClr val="bg1"/>
                </a:solidFill>
                <a:latin typeface="+mn-ea"/>
              </a:rPr>
              <a:t>OpenGL Shading Language</a:t>
            </a:r>
            <a:r>
              <a:rPr lang="zh-CN" altLang="en-US" dirty="0">
                <a:solidFill>
                  <a:schemeClr val="bg1"/>
                </a:solidFill>
                <a:latin typeface="+mn-ea"/>
              </a:rPr>
              <a:t>。而着色器程序则是在</a:t>
            </a:r>
            <a:r>
              <a:rPr lang="en-US" altLang="zh-CN" dirty="0">
                <a:solidFill>
                  <a:schemeClr val="bg1"/>
                </a:solidFill>
                <a:latin typeface="+mn-ea"/>
              </a:rPr>
              <a:t>GPU</a:t>
            </a:r>
            <a:r>
              <a:rPr lang="zh-CN" altLang="en-US" dirty="0">
                <a:solidFill>
                  <a:schemeClr val="bg1"/>
                </a:solidFill>
                <a:latin typeface="+mn-ea"/>
              </a:rPr>
              <a:t>上运行的简短的程序，代替了</a:t>
            </a:r>
            <a:r>
              <a:rPr lang="en-US" altLang="zh-CN" dirty="0">
                <a:solidFill>
                  <a:schemeClr val="bg1"/>
                </a:solidFill>
                <a:latin typeface="+mn-ea"/>
              </a:rPr>
              <a:t>GPU</a:t>
            </a:r>
            <a:r>
              <a:rPr lang="zh-CN" altLang="en-US" dirty="0">
                <a:solidFill>
                  <a:schemeClr val="bg1"/>
                </a:solidFill>
                <a:latin typeface="+mn-ea"/>
              </a:rPr>
              <a:t>固定渲染管线的一部分，使</a:t>
            </a:r>
            <a:r>
              <a:rPr lang="en-US" altLang="zh-CN" dirty="0">
                <a:solidFill>
                  <a:schemeClr val="bg1"/>
                </a:solidFill>
                <a:latin typeface="+mn-ea"/>
              </a:rPr>
              <a:t>GPU</a:t>
            </a:r>
            <a:r>
              <a:rPr lang="zh-CN" altLang="en-US" dirty="0">
                <a:solidFill>
                  <a:schemeClr val="bg1"/>
                </a:solidFill>
                <a:latin typeface="+mn-ea"/>
              </a:rPr>
              <a:t>渲染过程中的某些部分允许开发者通过编程进行控制。</a:t>
            </a:r>
          </a:p>
        </p:txBody>
      </p:sp>
      <p:sp>
        <p:nvSpPr>
          <p:cNvPr id="9" name="矩形 8">
            <a:extLst>
              <a:ext uri="{FF2B5EF4-FFF2-40B4-BE49-F238E27FC236}">
                <a16:creationId xmlns:a16="http://schemas.microsoft.com/office/drawing/2014/main" id="{09657C5E-72D7-ED46-AC72-E078073B30CA}"/>
              </a:ext>
            </a:extLst>
          </p:cNvPr>
          <p:cNvSpPr/>
          <p:nvPr/>
        </p:nvSpPr>
        <p:spPr>
          <a:xfrm>
            <a:off x="185119" y="3179184"/>
            <a:ext cx="7353377" cy="1200329"/>
          </a:xfrm>
          <a:prstGeom prst="rect">
            <a:avLst/>
          </a:prstGeom>
        </p:spPr>
        <p:txBody>
          <a:bodyPr wrap="square">
            <a:spAutoFit/>
          </a:bodyPr>
          <a:lstStyle/>
          <a:p>
            <a:r>
              <a:rPr lang="zh-CN" altLang="en-US" dirty="0">
                <a:solidFill>
                  <a:schemeClr val="bg1"/>
                </a:solidFill>
                <a:latin typeface="+mn-ea"/>
              </a:rPr>
              <a:t>通过这些</a:t>
            </a:r>
            <a:r>
              <a:rPr lang="en-US" altLang="zh-CN" dirty="0">
                <a:solidFill>
                  <a:schemeClr val="bg1"/>
                </a:solidFill>
                <a:latin typeface="+mn-ea"/>
              </a:rPr>
              <a:t>API</a:t>
            </a:r>
            <a:r>
              <a:rPr lang="zh-CN" altLang="en-US" dirty="0">
                <a:solidFill>
                  <a:schemeClr val="bg1"/>
                </a:solidFill>
                <a:latin typeface="+mn-ea"/>
              </a:rPr>
              <a:t>直接使用</a:t>
            </a:r>
            <a:r>
              <a:rPr lang="en-US" altLang="zh-CN" dirty="0">
                <a:solidFill>
                  <a:schemeClr val="bg1"/>
                </a:solidFill>
                <a:latin typeface="+mn-ea"/>
              </a:rPr>
              <a:t>JavaScript</a:t>
            </a:r>
            <a:r>
              <a:rPr lang="zh-CN" altLang="en-US" dirty="0">
                <a:solidFill>
                  <a:schemeClr val="bg1"/>
                </a:solidFill>
                <a:latin typeface="+mn-ea"/>
              </a:rPr>
              <a:t>直接和</a:t>
            </a:r>
            <a:r>
              <a:rPr lang="en-US" altLang="zh-CN" dirty="0">
                <a:solidFill>
                  <a:schemeClr val="bg1"/>
                </a:solidFill>
                <a:latin typeface="+mn-ea"/>
              </a:rPr>
              <a:t>GPU</a:t>
            </a:r>
            <a:r>
              <a:rPr lang="zh-CN" altLang="en-US" dirty="0">
                <a:solidFill>
                  <a:schemeClr val="bg1"/>
                </a:solidFill>
                <a:latin typeface="+mn-ea"/>
              </a:rPr>
              <a:t>进行通信，从而实现一些非常炫酷的图形。而</a:t>
            </a:r>
            <a:r>
              <a:rPr lang="en-US" altLang="zh-CN" dirty="0" err="1">
                <a:solidFill>
                  <a:schemeClr val="bg1"/>
                </a:solidFill>
                <a:latin typeface="+mn-ea"/>
              </a:rPr>
              <a:t>webGL</a:t>
            </a:r>
            <a:r>
              <a:rPr lang="zh-CN" altLang="en-US" dirty="0">
                <a:solidFill>
                  <a:schemeClr val="bg1"/>
                </a:solidFill>
                <a:latin typeface="+mn-ea"/>
              </a:rPr>
              <a:t>是在</a:t>
            </a:r>
            <a:r>
              <a:rPr lang="en-US" altLang="zh-CN" dirty="0">
                <a:solidFill>
                  <a:schemeClr val="bg1"/>
                </a:solidFill>
                <a:latin typeface="+mn-ea"/>
              </a:rPr>
              <a:t>GPU</a:t>
            </a:r>
            <a:r>
              <a:rPr lang="zh-CN" altLang="en-US" dirty="0">
                <a:solidFill>
                  <a:schemeClr val="bg1"/>
                </a:solidFill>
                <a:latin typeface="+mn-ea"/>
              </a:rPr>
              <a:t>上运行的，因此我们需要使用能够在</a:t>
            </a:r>
            <a:r>
              <a:rPr lang="en-US" altLang="zh-CN" dirty="0">
                <a:solidFill>
                  <a:schemeClr val="bg1"/>
                </a:solidFill>
                <a:latin typeface="+mn-ea"/>
              </a:rPr>
              <a:t>GPU</a:t>
            </a:r>
            <a:r>
              <a:rPr lang="zh-CN" altLang="en-US" dirty="0">
                <a:solidFill>
                  <a:schemeClr val="bg1"/>
                </a:solidFill>
                <a:latin typeface="+mn-ea"/>
              </a:rPr>
              <a:t>上运行的代码，首先我们需要一种叫做</a:t>
            </a:r>
            <a:r>
              <a:rPr lang="en-US" altLang="zh-CN" dirty="0">
                <a:solidFill>
                  <a:schemeClr val="bg1"/>
                </a:solidFill>
                <a:latin typeface="+mn-ea"/>
              </a:rPr>
              <a:t>GLSL</a:t>
            </a:r>
            <a:r>
              <a:rPr lang="zh-CN" altLang="en-US" dirty="0">
                <a:solidFill>
                  <a:schemeClr val="bg1"/>
                </a:solidFill>
                <a:latin typeface="+mn-ea"/>
              </a:rPr>
              <a:t>的语言，它是一种和</a:t>
            </a:r>
            <a:r>
              <a:rPr lang="en-US" altLang="zh-CN" dirty="0">
                <a:solidFill>
                  <a:schemeClr val="bg1"/>
                </a:solidFill>
                <a:latin typeface="+mn-ea"/>
              </a:rPr>
              <a:t>C or CPP</a:t>
            </a:r>
            <a:r>
              <a:rPr lang="zh-CN" altLang="en-US" dirty="0">
                <a:solidFill>
                  <a:schemeClr val="bg1"/>
                </a:solidFill>
                <a:latin typeface="+mn-ea"/>
              </a:rPr>
              <a:t>类似的强类型的语言</a:t>
            </a:r>
          </a:p>
        </p:txBody>
      </p:sp>
    </p:spTree>
    <p:extLst>
      <p:ext uri="{BB962C8B-B14F-4D97-AF65-F5344CB8AC3E}">
        <p14:creationId xmlns:p14="http://schemas.microsoft.com/office/powerpoint/2010/main" val="1208261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C195388E-84C8-1249-B3DA-DCE496FC26C8}"/>
              </a:ext>
            </a:extLst>
          </p:cNvPr>
          <p:cNvSpPr/>
          <p:nvPr/>
        </p:nvSpPr>
        <p:spPr>
          <a:xfrm>
            <a:off x="944344" y="2200325"/>
            <a:ext cx="4699710" cy="1754326"/>
          </a:xfrm>
          <a:prstGeom prst="rect">
            <a:avLst/>
          </a:prstGeom>
        </p:spPr>
        <p:txBody>
          <a:bodyPr wrap="square">
            <a:spAutoFit/>
          </a:bodyPr>
          <a:lstStyle/>
          <a:p>
            <a:r>
              <a:rPr lang="en-US" altLang="zh-CN" dirty="0" err="1">
                <a:solidFill>
                  <a:schemeClr val="bg1"/>
                </a:solidFill>
                <a:latin typeface="+mn-ea"/>
              </a:rPr>
              <a:t>Three.js</a:t>
            </a:r>
            <a:r>
              <a:rPr lang="zh-CN" altLang="en-US" dirty="0">
                <a:solidFill>
                  <a:schemeClr val="bg1"/>
                </a:solidFill>
                <a:latin typeface="+mn-ea"/>
              </a:rPr>
              <a:t>是基于原生</a:t>
            </a:r>
            <a:r>
              <a:rPr lang="en-US" altLang="zh-CN" dirty="0" err="1">
                <a:solidFill>
                  <a:schemeClr val="bg1"/>
                </a:solidFill>
                <a:latin typeface="+mn-ea"/>
              </a:rPr>
              <a:t>WebGl</a:t>
            </a:r>
            <a:r>
              <a:rPr lang="en-US" altLang="zh-CN" dirty="0">
                <a:solidFill>
                  <a:schemeClr val="bg1"/>
                </a:solidFill>
                <a:latin typeface="+mn-ea"/>
              </a:rPr>
              <a:t> API</a:t>
            </a:r>
            <a:r>
              <a:rPr lang="zh-CN" altLang="en-US" dirty="0">
                <a:solidFill>
                  <a:schemeClr val="bg1"/>
                </a:solidFill>
                <a:latin typeface="+mn-ea"/>
              </a:rPr>
              <a:t>和着色器</a:t>
            </a:r>
            <a:r>
              <a:rPr lang="en-US" altLang="zh-CN" dirty="0">
                <a:solidFill>
                  <a:schemeClr val="bg1"/>
                </a:solidFill>
                <a:latin typeface="+mn-ea"/>
              </a:rPr>
              <a:t>GLSL</a:t>
            </a:r>
            <a:r>
              <a:rPr lang="zh-CN" altLang="en-US" dirty="0">
                <a:solidFill>
                  <a:schemeClr val="bg1"/>
                </a:solidFill>
                <a:latin typeface="+mn-ea"/>
              </a:rPr>
              <a:t>封装得到的</a:t>
            </a:r>
            <a:r>
              <a:rPr lang="en-US" altLang="zh-CN" dirty="0">
                <a:solidFill>
                  <a:schemeClr val="bg1"/>
                </a:solidFill>
                <a:latin typeface="+mn-ea"/>
              </a:rPr>
              <a:t>3D</a:t>
            </a:r>
            <a:r>
              <a:rPr lang="zh-CN" altLang="en-US" dirty="0">
                <a:solidFill>
                  <a:schemeClr val="bg1"/>
                </a:solidFill>
                <a:latin typeface="+mn-ea"/>
              </a:rPr>
              <a:t>引擎，也就是一个</a:t>
            </a:r>
            <a:r>
              <a:rPr lang="en-US" altLang="zh-CN" dirty="0" err="1">
                <a:solidFill>
                  <a:schemeClr val="bg1"/>
                </a:solidFill>
                <a:latin typeface="+mn-ea"/>
              </a:rPr>
              <a:t>js</a:t>
            </a:r>
            <a:r>
              <a:rPr lang="zh-CN" altLang="en-US" dirty="0">
                <a:solidFill>
                  <a:schemeClr val="bg1"/>
                </a:solidFill>
                <a:latin typeface="+mn-ea"/>
              </a:rPr>
              <a:t>库。通过原生</a:t>
            </a:r>
            <a:r>
              <a:rPr lang="en-US" altLang="zh-CN" dirty="0">
                <a:solidFill>
                  <a:schemeClr val="bg1"/>
                </a:solidFill>
                <a:latin typeface="+mn-ea"/>
              </a:rPr>
              <a:t>WebGL</a:t>
            </a:r>
            <a:r>
              <a:rPr lang="zh-CN" altLang="en-US" dirty="0">
                <a:solidFill>
                  <a:schemeClr val="bg1"/>
                </a:solidFill>
                <a:latin typeface="+mn-ea"/>
              </a:rPr>
              <a:t>直接编写程序，会比较麻烦，一般开发项目直接使用</a:t>
            </a:r>
            <a:r>
              <a:rPr lang="en-US" altLang="zh-CN" dirty="0" err="1">
                <a:solidFill>
                  <a:schemeClr val="bg1"/>
                </a:solidFill>
                <a:latin typeface="+mn-ea"/>
              </a:rPr>
              <a:t>Three.js</a:t>
            </a:r>
            <a:r>
              <a:rPr lang="zh-CN" altLang="en-US" dirty="0">
                <a:solidFill>
                  <a:schemeClr val="bg1"/>
                </a:solidFill>
                <a:latin typeface="+mn-ea"/>
              </a:rPr>
              <a:t>引擎。 在所有</a:t>
            </a:r>
            <a:r>
              <a:rPr lang="en-US" altLang="zh-CN" dirty="0">
                <a:solidFill>
                  <a:schemeClr val="bg1"/>
                </a:solidFill>
                <a:latin typeface="+mn-ea"/>
              </a:rPr>
              <a:t>WebGL</a:t>
            </a:r>
            <a:r>
              <a:rPr lang="zh-CN" altLang="en-US" dirty="0">
                <a:solidFill>
                  <a:schemeClr val="bg1"/>
                </a:solidFill>
                <a:latin typeface="+mn-ea"/>
              </a:rPr>
              <a:t>引擎中，</a:t>
            </a:r>
            <a:r>
              <a:rPr lang="en-US" altLang="zh-CN" dirty="0" err="1">
                <a:solidFill>
                  <a:schemeClr val="bg1"/>
                </a:solidFill>
                <a:latin typeface="+mn-ea"/>
              </a:rPr>
              <a:t>Three.js</a:t>
            </a:r>
            <a:r>
              <a:rPr lang="zh-CN" altLang="en-US" dirty="0">
                <a:solidFill>
                  <a:schemeClr val="bg1"/>
                </a:solidFill>
                <a:latin typeface="+mn-ea"/>
              </a:rPr>
              <a:t>是国内文资料最多、使用最广泛的三维引擎。</a:t>
            </a:r>
          </a:p>
        </p:txBody>
      </p:sp>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核心概念</a:t>
            </a:r>
          </a:p>
        </p:txBody>
      </p:sp>
      <p:sp>
        <p:nvSpPr>
          <p:cNvPr id="6" name="文本框 5">
            <a:extLst>
              <a:ext uri="{FF2B5EF4-FFF2-40B4-BE49-F238E27FC236}">
                <a16:creationId xmlns:a16="http://schemas.microsoft.com/office/drawing/2014/main" id="{D5A353BE-808E-F344-BE1E-866BA8FB3977}"/>
              </a:ext>
            </a:extLst>
          </p:cNvPr>
          <p:cNvSpPr txBox="1"/>
          <p:nvPr/>
        </p:nvSpPr>
        <p:spPr>
          <a:xfrm>
            <a:off x="5538796" y="938048"/>
            <a:ext cx="1092415" cy="369332"/>
          </a:xfrm>
          <a:prstGeom prst="rect">
            <a:avLst/>
          </a:prstGeom>
          <a:noFill/>
        </p:spPr>
        <p:txBody>
          <a:bodyPr wrap="none" rtlCol="0">
            <a:spAutoFit/>
          </a:bodyPr>
          <a:lstStyle/>
          <a:p>
            <a:r>
              <a:rPr lang="en-US" altLang="zh-CN" b="1" dirty="0" err="1">
                <a:solidFill>
                  <a:schemeClr val="bg1"/>
                </a:solidFill>
                <a:latin typeface="Microsoft YaHei" panose="020B0503020204020204" pitchFamily="34" charset="-122"/>
                <a:ea typeface="Microsoft YaHei" panose="020B0503020204020204" pitchFamily="34" charset="-122"/>
              </a:rPr>
              <a:t>Three.js</a:t>
            </a:r>
            <a:endParaRPr lang="zh-CN" altLang="en-US" b="1" dirty="0">
              <a:solidFill>
                <a:schemeClr val="bg1"/>
              </a:solidFill>
              <a:latin typeface="Microsoft YaHei" panose="020B0503020204020204" pitchFamily="34" charset="-122"/>
              <a:ea typeface="Microsoft YaHei" panose="020B0503020204020204" pitchFamily="34" charset="-122"/>
            </a:endParaRPr>
          </a:p>
        </p:txBody>
      </p:sp>
      <p:pic>
        <p:nvPicPr>
          <p:cNvPr id="2054" name="Picture 6">
            <a:extLst>
              <a:ext uri="{FF2B5EF4-FFF2-40B4-BE49-F238E27FC236}">
                <a16:creationId xmlns:a16="http://schemas.microsoft.com/office/drawing/2014/main" id="{1062F14B-1F05-BB4E-91FC-DCE069A1F7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1979" y="1921542"/>
            <a:ext cx="5648519" cy="4333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779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148464" y="778224"/>
            <a:ext cx="2085827"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物联网</a:t>
            </a:r>
            <a:r>
              <a:rPr lang="en-US" altLang="zh-CN" sz="2000" b="1" dirty="0">
                <a:solidFill>
                  <a:schemeClr val="bg1"/>
                </a:solidFill>
                <a:latin typeface="Microsoft YaHei" panose="020B0503020204020204" pitchFamily="34" charset="-122"/>
                <a:ea typeface="Microsoft YaHei" panose="020B0503020204020204" pitchFamily="34" charset="-122"/>
              </a:rPr>
              <a:t>3D</a:t>
            </a:r>
            <a:r>
              <a:rPr lang="zh-CN" altLang="en-US" sz="2000" b="1" dirty="0">
                <a:solidFill>
                  <a:schemeClr val="bg1"/>
                </a:solidFill>
                <a:latin typeface="Microsoft YaHei" panose="020B0503020204020204" pitchFamily="34" charset="-122"/>
                <a:ea typeface="Microsoft YaHei" panose="020B0503020204020204" pitchFamily="34" charset="-122"/>
              </a:rPr>
              <a:t>可视化</a:t>
            </a:r>
          </a:p>
        </p:txBody>
      </p:sp>
      <p:sp>
        <p:nvSpPr>
          <p:cNvPr id="8" name="文本框 7">
            <a:extLst>
              <a:ext uri="{FF2B5EF4-FFF2-40B4-BE49-F238E27FC236}">
                <a16:creationId xmlns:a16="http://schemas.microsoft.com/office/drawing/2014/main" id="{57C20F2C-FE12-FA45-8C59-CADDD2B83032}"/>
              </a:ext>
            </a:extLst>
          </p:cNvPr>
          <p:cNvSpPr txBox="1"/>
          <p:nvPr/>
        </p:nvSpPr>
        <p:spPr>
          <a:xfrm>
            <a:off x="335802" y="1749560"/>
            <a:ext cx="3563338" cy="4524315"/>
          </a:xfrm>
          <a:prstGeom prst="rect">
            <a:avLst/>
          </a:prstGeom>
          <a:noFill/>
        </p:spPr>
        <p:txBody>
          <a:bodyPr wrap="square" rtlCol="0">
            <a:spAutoFit/>
          </a:bodyPr>
          <a:lstStyle/>
          <a:p>
            <a:r>
              <a:rPr lang="zh-CN" altLang="en-US" dirty="0">
                <a:solidFill>
                  <a:schemeClr val="bg1"/>
                </a:solidFill>
                <a:latin typeface="+mn-ea"/>
              </a:rPr>
              <a:t>随着物联网的发展</a:t>
            </a:r>
            <a:r>
              <a:rPr lang="en-US" altLang="zh-CN" dirty="0">
                <a:solidFill>
                  <a:schemeClr val="bg1"/>
                </a:solidFill>
                <a:latin typeface="+mn-ea"/>
              </a:rPr>
              <a:t>,</a:t>
            </a:r>
            <a:r>
              <a:rPr lang="zh-CN" altLang="en-US" dirty="0">
                <a:solidFill>
                  <a:schemeClr val="bg1"/>
                </a:solidFill>
                <a:latin typeface="+mn-ea"/>
              </a:rPr>
              <a:t>工业、建筑等各个领域与物联网相关</a:t>
            </a:r>
            <a:r>
              <a:rPr lang="en-US" altLang="zh-CN" dirty="0">
                <a:solidFill>
                  <a:schemeClr val="bg1"/>
                </a:solidFill>
                <a:latin typeface="+mn-ea"/>
              </a:rPr>
              <a:t>Web</a:t>
            </a:r>
            <a:r>
              <a:rPr lang="zh-CN" altLang="en-US" dirty="0">
                <a:solidFill>
                  <a:schemeClr val="bg1"/>
                </a:solidFill>
                <a:latin typeface="+mn-ea"/>
              </a:rPr>
              <a:t>项目网页交互界面都会呈现出</a:t>
            </a:r>
            <a:r>
              <a:rPr lang="en-US" altLang="zh-CN" dirty="0">
                <a:solidFill>
                  <a:schemeClr val="bg1"/>
                </a:solidFill>
                <a:latin typeface="+mn-ea"/>
              </a:rPr>
              <a:t>3D</a:t>
            </a:r>
            <a:r>
              <a:rPr lang="zh-CN" altLang="en-US" dirty="0">
                <a:solidFill>
                  <a:schemeClr val="bg1"/>
                </a:solidFill>
                <a:latin typeface="+mn-ea"/>
              </a:rPr>
              <a:t>化的趋势。物联网相比较传统互联网更强调的是人与物、物与物的联系，当人与物进行交互的时候，比如你通过网页页面远程控制工厂中的一台机器启动或关停，你可以在网页上通过</a:t>
            </a:r>
            <a:r>
              <a:rPr lang="en-US" altLang="zh-CN" dirty="0">
                <a:solidFill>
                  <a:schemeClr val="bg1"/>
                </a:solidFill>
                <a:latin typeface="+mn-ea"/>
              </a:rPr>
              <a:t>div</a:t>
            </a:r>
            <a:r>
              <a:rPr lang="zh-CN" altLang="en-US" dirty="0">
                <a:solidFill>
                  <a:schemeClr val="bg1"/>
                </a:solidFill>
                <a:latin typeface="+mn-ea"/>
              </a:rPr>
              <a:t>元素写一个按钮，然后表示机器设备的开关，当然你也可以把该设备以</a:t>
            </a:r>
            <a:r>
              <a:rPr lang="en-US" altLang="zh-CN" dirty="0">
                <a:solidFill>
                  <a:schemeClr val="bg1"/>
                </a:solidFill>
                <a:latin typeface="+mn-ea"/>
              </a:rPr>
              <a:t>3D</a:t>
            </a:r>
            <a:r>
              <a:rPr lang="zh-CN" altLang="en-US" dirty="0">
                <a:solidFill>
                  <a:schemeClr val="bg1"/>
                </a:solidFill>
                <a:latin typeface="+mn-ea"/>
              </a:rPr>
              <a:t>的形式展示在网页上，然后就像玩游戏一样直接点击模型上的开关按钮，这两种方式肯定是</a:t>
            </a:r>
            <a:r>
              <a:rPr lang="en-US" altLang="zh-CN" dirty="0">
                <a:solidFill>
                  <a:schemeClr val="bg1"/>
                </a:solidFill>
                <a:latin typeface="+mn-ea"/>
              </a:rPr>
              <a:t>3D</a:t>
            </a:r>
            <a:r>
              <a:rPr lang="zh-CN" altLang="en-US" dirty="0">
                <a:solidFill>
                  <a:schemeClr val="bg1"/>
                </a:solidFill>
                <a:latin typeface="+mn-ea"/>
              </a:rPr>
              <a:t>的方式更为直观，当然开发成本也比较大。</a:t>
            </a:r>
            <a:endParaRPr kumimoji="1" lang="zh-CN" altLang="en-US" dirty="0">
              <a:latin typeface="+mn-ea"/>
            </a:endParaRPr>
          </a:p>
        </p:txBody>
      </p:sp>
      <p:pic>
        <p:nvPicPr>
          <p:cNvPr id="1026" name="Picture 2">
            <a:extLst>
              <a:ext uri="{FF2B5EF4-FFF2-40B4-BE49-F238E27FC236}">
                <a16:creationId xmlns:a16="http://schemas.microsoft.com/office/drawing/2014/main" id="{3BC9606A-C8C2-1847-88A0-1AE32F7EB1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7389" y="1577678"/>
            <a:ext cx="8039332" cy="4158888"/>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5DAF000F-9465-024F-8183-6CB52EF71E8A}"/>
              </a:ext>
            </a:extLst>
          </p:cNvPr>
          <p:cNvSpPr txBox="1"/>
          <p:nvPr/>
        </p:nvSpPr>
        <p:spPr>
          <a:xfrm>
            <a:off x="4037162" y="6079776"/>
            <a:ext cx="8053752" cy="338554"/>
          </a:xfrm>
          <a:prstGeom prst="rect">
            <a:avLst/>
          </a:prstGeom>
          <a:noFill/>
        </p:spPr>
        <p:txBody>
          <a:bodyPr wrap="square" rtlCol="0">
            <a:spAutoFit/>
          </a:bodyPr>
          <a:lstStyle/>
          <a:p>
            <a:r>
              <a:rPr lang="zh-CN" altLang="en-US" sz="1600" dirty="0">
                <a:solidFill>
                  <a:schemeClr val="bg1"/>
                </a:solidFill>
              </a:rPr>
              <a:t>物联网粮仓</a:t>
            </a:r>
            <a:r>
              <a:rPr lang="en-US" altLang="zh-CN" sz="1600" dirty="0">
                <a:solidFill>
                  <a:schemeClr val="bg1"/>
                </a:solidFill>
              </a:rPr>
              <a:t>3D</a:t>
            </a:r>
            <a:r>
              <a:rPr lang="zh-CN" altLang="en-US" sz="1600" dirty="0">
                <a:solidFill>
                  <a:schemeClr val="bg1"/>
                </a:solidFill>
              </a:rPr>
              <a:t>可视化案例：</a:t>
            </a:r>
            <a:r>
              <a:rPr lang="en-US" altLang="zh-CN" sz="1600" dirty="0">
                <a:solidFill>
                  <a:schemeClr val="bg1"/>
                </a:solidFill>
                <a:hlinkClick r:id="rId4">
                  <a:extLst>
                    <a:ext uri="{A12FA001-AC4F-418D-AE19-62706E023703}">
                      <ahyp:hlinkClr xmlns:ahyp="http://schemas.microsoft.com/office/drawing/2018/hyperlinkcolor" val="tx"/>
                    </a:ext>
                  </a:extLst>
                </a:hlinkClick>
              </a:rPr>
              <a:t>http://www.yanhuangxueyuan.com/3D/liangcang/index.html</a:t>
            </a:r>
            <a:endParaRPr kumimoji="1" lang="zh-CN" altLang="en-US" sz="1600" dirty="0">
              <a:solidFill>
                <a:schemeClr val="bg1"/>
              </a:solidFill>
            </a:endParaRPr>
          </a:p>
        </p:txBody>
      </p:sp>
    </p:spTree>
    <p:extLst>
      <p:ext uri="{BB962C8B-B14F-4D97-AF65-F5344CB8AC3E}">
        <p14:creationId xmlns:p14="http://schemas.microsoft.com/office/powerpoint/2010/main" val="1404585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148464" y="778224"/>
            <a:ext cx="2199641"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产品</a:t>
            </a:r>
            <a:r>
              <a:rPr lang="en-US" altLang="zh-CN" sz="2000" b="1" dirty="0">
                <a:solidFill>
                  <a:schemeClr val="bg1"/>
                </a:solidFill>
                <a:latin typeface="Microsoft YaHei" panose="020B0503020204020204" pitchFamily="34" charset="-122"/>
                <a:ea typeface="Microsoft YaHei" panose="020B0503020204020204" pitchFamily="34" charset="-122"/>
              </a:rPr>
              <a:t>720</a:t>
            </a:r>
            <a:r>
              <a:rPr lang="zh-CN" altLang="en-US" sz="2000" b="1" dirty="0">
                <a:solidFill>
                  <a:schemeClr val="bg1"/>
                </a:solidFill>
                <a:latin typeface="Microsoft YaHei" panose="020B0503020204020204" pitchFamily="34" charset="-122"/>
                <a:ea typeface="Microsoft YaHei" panose="020B0503020204020204" pitchFamily="34" charset="-122"/>
              </a:rPr>
              <a:t>在线预览</a:t>
            </a:r>
          </a:p>
        </p:txBody>
      </p:sp>
      <p:sp>
        <p:nvSpPr>
          <p:cNvPr id="8" name="文本框 7">
            <a:extLst>
              <a:ext uri="{FF2B5EF4-FFF2-40B4-BE49-F238E27FC236}">
                <a16:creationId xmlns:a16="http://schemas.microsoft.com/office/drawing/2014/main" id="{57C20F2C-FE12-FA45-8C59-CADDD2B83032}"/>
              </a:ext>
            </a:extLst>
          </p:cNvPr>
          <p:cNvSpPr txBox="1"/>
          <p:nvPr/>
        </p:nvSpPr>
        <p:spPr>
          <a:xfrm>
            <a:off x="378934" y="1113546"/>
            <a:ext cx="3563338" cy="5632311"/>
          </a:xfrm>
          <a:prstGeom prst="rect">
            <a:avLst/>
          </a:prstGeom>
          <a:noFill/>
        </p:spPr>
        <p:txBody>
          <a:bodyPr wrap="square" rtlCol="0">
            <a:spAutoFit/>
          </a:bodyPr>
          <a:lstStyle/>
          <a:p>
            <a:r>
              <a:rPr lang="zh-CN" altLang="en-US" dirty="0">
                <a:solidFill>
                  <a:schemeClr val="bg1"/>
                </a:solidFill>
              </a:rPr>
              <a:t>在浏览器不支持</a:t>
            </a:r>
            <a:r>
              <a:rPr lang="en-US" altLang="zh-CN" dirty="0">
                <a:solidFill>
                  <a:schemeClr val="bg1"/>
                </a:solidFill>
              </a:rPr>
              <a:t>WebGL</a:t>
            </a:r>
            <a:r>
              <a:rPr lang="zh-CN" altLang="en-US" dirty="0">
                <a:solidFill>
                  <a:schemeClr val="bg1"/>
                </a:solidFill>
              </a:rPr>
              <a:t>技术的时代，如果你想在网页上展示一款产品往往是通过</a:t>
            </a:r>
            <a:r>
              <a:rPr lang="en-US" altLang="zh-CN" dirty="0">
                <a:solidFill>
                  <a:schemeClr val="bg1"/>
                </a:solidFill>
              </a:rPr>
              <a:t>2D</a:t>
            </a:r>
            <a:r>
              <a:rPr lang="zh-CN" altLang="en-US" dirty="0">
                <a:solidFill>
                  <a:schemeClr val="bg1"/>
                </a:solidFill>
              </a:rPr>
              <a:t>图片的形式实现。如果想</a:t>
            </a:r>
            <a:r>
              <a:rPr lang="en-US" altLang="zh-CN" dirty="0">
                <a:solidFill>
                  <a:schemeClr val="bg1"/>
                </a:solidFill>
              </a:rPr>
              <a:t>3D</a:t>
            </a:r>
            <a:r>
              <a:rPr lang="zh-CN" altLang="en-US" dirty="0">
                <a:solidFill>
                  <a:schemeClr val="bg1"/>
                </a:solidFill>
              </a:rPr>
              <a:t>展示一个产品，往往依赖于</a:t>
            </a:r>
            <a:r>
              <a:rPr lang="en-US" altLang="zh-CN" dirty="0">
                <a:solidFill>
                  <a:schemeClr val="bg1"/>
                </a:solidFill>
              </a:rPr>
              <a:t>OpenGL</a:t>
            </a:r>
            <a:r>
              <a:rPr lang="zh-CN" altLang="en-US" dirty="0">
                <a:solidFill>
                  <a:schemeClr val="bg1"/>
                </a:solidFill>
              </a:rPr>
              <a:t>技术，比如通过</a:t>
            </a:r>
            <a:r>
              <a:rPr lang="en-US" altLang="zh-CN" dirty="0">
                <a:solidFill>
                  <a:schemeClr val="bg1"/>
                </a:solidFill>
              </a:rPr>
              <a:t>unity3D</a:t>
            </a:r>
            <a:r>
              <a:rPr lang="zh-CN" altLang="en-US" dirty="0">
                <a:solidFill>
                  <a:schemeClr val="bg1"/>
                </a:solidFill>
              </a:rPr>
              <a:t>或</a:t>
            </a:r>
            <a:r>
              <a:rPr lang="en-US" altLang="zh-CN" dirty="0">
                <a:solidFill>
                  <a:schemeClr val="bg1"/>
                </a:solidFill>
              </a:rPr>
              <a:t>ue4</a:t>
            </a:r>
            <a:r>
              <a:rPr lang="zh-CN" altLang="en-US" dirty="0">
                <a:solidFill>
                  <a:schemeClr val="bg1"/>
                </a:solidFill>
              </a:rPr>
              <a:t>开发一个桌面应用，这样做往往很难随意传播，需要用户下载程序很麻烦，如果是通过</a:t>
            </a:r>
            <a:r>
              <a:rPr lang="en-US" altLang="zh-CN" dirty="0">
                <a:solidFill>
                  <a:schemeClr val="bg1"/>
                </a:solidFill>
              </a:rPr>
              <a:t>Web</a:t>
            </a:r>
            <a:r>
              <a:rPr lang="zh-CN" altLang="en-US" dirty="0">
                <a:solidFill>
                  <a:schemeClr val="bg1"/>
                </a:solidFill>
              </a:rPr>
              <a:t>的方式展示产品的三维模型，一个超链接就可以随意传播。</a:t>
            </a:r>
          </a:p>
          <a:p>
            <a:r>
              <a:rPr lang="zh-CN" altLang="en-US" dirty="0">
                <a:solidFill>
                  <a:schemeClr val="bg1"/>
                </a:solidFill>
              </a:rPr>
              <a:t>随着</a:t>
            </a:r>
            <a:r>
              <a:rPr lang="en-US" altLang="zh-CN" dirty="0">
                <a:solidFill>
                  <a:schemeClr val="bg1"/>
                </a:solidFill>
              </a:rPr>
              <a:t>WebGL</a:t>
            </a:r>
            <a:r>
              <a:rPr lang="zh-CN" altLang="en-US" dirty="0">
                <a:solidFill>
                  <a:schemeClr val="bg1"/>
                </a:solidFill>
              </a:rPr>
              <a:t>技术的持续推广，</a:t>
            </a:r>
            <a:r>
              <a:rPr lang="en-US" altLang="zh-CN" dirty="0">
                <a:solidFill>
                  <a:schemeClr val="bg1"/>
                </a:solidFill>
              </a:rPr>
              <a:t>5G</a:t>
            </a:r>
            <a:r>
              <a:rPr lang="zh-CN" altLang="en-US" dirty="0">
                <a:solidFill>
                  <a:schemeClr val="bg1"/>
                </a:solidFill>
              </a:rPr>
              <a:t>技术的持续推广，各种产品在线</a:t>
            </a:r>
            <a:r>
              <a:rPr lang="en-US" altLang="zh-CN" dirty="0">
                <a:solidFill>
                  <a:schemeClr val="bg1"/>
                </a:solidFill>
              </a:rPr>
              <a:t>3D</a:t>
            </a:r>
            <a:r>
              <a:rPr lang="zh-CN" altLang="en-US" dirty="0">
                <a:solidFill>
                  <a:schemeClr val="bg1"/>
                </a:solidFill>
              </a:rPr>
              <a:t>展示将会变得越来越普及，比如一家汽车公司的新款轿车可以在官网上在线预览，也许有一天一些电商平台会通过</a:t>
            </a:r>
            <a:r>
              <a:rPr lang="en-US" altLang="zh-CN" dirty="0">
                <a:solidFill>
                  <a:schemeClr val="bg1"/>
                </a:solidFill>
              </a:rPr>
              <a:t>3D</a:t>
            </a:r>
            <a:r>
              <a:rPr lang="zh-CN" altLang="en-US" dirty="0">
                <a:solidFill>
                  <a:schemeClr val="bg1"/>
                </a:solidFill>
              </a:rPr>
              <a:t>模型取代</a:t>
            </a:r>
            <a:r>
              <a:rPr lang="en-US" altLang="zh-CN" dirty="0">
                <a:solidFill>
                  <a:schemeClr val="bg1"/>
                </a:solidFill>
              </a:rPr>
              <a:t>2D</a:t>
            </a:r>
            <a:r>
              <a:rPr lang="zh-CN" altLang="en-US" dirty="0">
                <a:solidFill>
                  <a:schemeClr val="bg1"/>
                </a:solidFill>
              </a:rPr>
              <a:t>图片，现在你朋友推荐推荐给你一款新衣服，你会说发一张图片看看，也许将来你会说发来一个</a:t>
            </a:r>
            <a:r>
              <a:rPr lang="en-US" altLang="zh-CN" dirty="0">
                <a:solidFill>
                  <a:schemeClr val="bg1"/>
                </a:solidFill>
              </a:rPr>
              <a:t>3D</a:t>
            </a:r>
            <a:r>
              <a:rPr lang="zh-CN" altLang="en-US" dirty="0">
                <a:solidFill>
                  <a:schemeClr val="bg1"/>
                </a:solidFill>
              </a:rPr>
              <a:t>模型链接看看。</a:t>
            </a:r>
          </a:p>
        </p:txBody>
      </p:sp>
      <p:sp>
        <p:nvSpPr>
          <p:cNvPr id="9" name="文本框 8">
            <a:extLst>
              <a:ext uri="{FF2B5EF4-FFF2-40B4-BE49-F238E27FC236}">
                <a16:creationId xmlns:a16="http://schemas.microsoft.com/office/drawing/2014/main" id="{5DAF000F-9465-024F-8183-6CB52EF71E8A}"/>
              </a:ext>
            </a:extLst>
          </p:cNvPr>
          <p:cNvSpPr txBox="1"/>
          <p:nvPr/>
        </p:nvSpPr>
        <p:spPr>
          <a:xfrm>
            <a:off x="6056462" y="5741222"/>
            <a:ext cx="3891948" cy="338554"/>
          </a:xfrm>
          <a:prstGeom prst="rect">
            <a:avLst/>
          </a:prstGeom>
          <a:noFill/>
        </p:spPr>
        <p:txBody>
          <a:bodyPr wrap="square" rtlCol="0">
            <a:spAutoFit/>
          </a:bodyPr>
          <a:lstStyle/>
          <a:p>
            <a:r>
              <a:rPr lang="zh-CN" altLang="en-US" sz="1600" dirty="0">
                <a:solidFill>
                  <a:schemeClr val="bg1"/>
                </a:solidFill>
                <a:latin typeface="Microsoft YaHei" panose="020B0503020204020204" pitchFamily="34" charset="-122"/>
                <a:ea typeface="Microsoft YaHei" panose="020B0503020204020204" pitchFamily="34" charset="-122"/>
              </a:rPr>
              <a:t>服装在线预览：</a:t>
            </a:r>
            <a:r>
              <a:rPr lang="en-US" altLang="zh-CN" sz="1600" dirty="0">
                <a:solidFill>
                  <a:schemeClr val="bg1"/>
                </a:solidFill>
                <a:latin typeface="Microsoft YaHei" panose="020B0503020204020204" pitchFamily="34" charset="-122"/>
                <a:ea typeface="Microsoft YaHei" panose="020B0503020204020204" pitchFamily="34" charset="-122"/>
                <a:hlinkClick r:id="rId3">
                  <a:extLst>
                    <a:ext uri="{A12FA001-AC4F-418D-AE19-62706E023703}">
                      <ahyp:hlinkClr xmlns:ahyp="http://schemas.microsoft.com/office/drawing/2018/hyperlinkcolor" val="tx"/>
                    </a:ext>
                  </a:extLst>
                </a:hlinkClick>
              </a:rPr>
              <a:t>http://suit.xuantech.cn/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pic>
        <p:nvPicPr>
          <p:cNvPr id="2" name="图片 1">
            <a:extLst>
              <a:ext uri="{FF2B5EF4-FFF2-40B4-BE49-F238E27FC236}">
                <a16:creationId xmlns:a16="http://schemas.microsoft.com/office/drawing/2014/main" id="{B42499AF-E6DD-0349-BA20-773884EA3151}"/>
              </a:ext>
            </a:extLst>
          </p:cNvPr>
          <p:cNvPicPr>
            <a:picLocks noChangeAspect="1"/>
          </p:cNvPicPr>
          <p:nvPr/>
        </p:nvPicPr>
        <p:blipFill>
          <a:blip r:embed="rId4"/>
          <a:stretch>
            <a:fillRect/>
          </a:stretch>
        </p:blipFill>
        <p:spPr>
          <a:xfrm>
            <a:off x="4006919" y="1466493"/>
            <a:ext cx="7991035" cy="3834561"/>
          </a:xfrm>
          <a:prstGeom prst="rect">
            <a:avLst/>
          </a:prstGeom>
        </p:spPr>
      </p:pic>
    </p:spTree>
    <p:extLst>
      <p:ext uri="{BB962C8B-B14F-4D97-AF65-F5344CB8AC3E}">
        <p14:creationId xmlns:p14="http://schemas.microsoft.com/office/powerpoint/2010/main" val="1725884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322928" y="715283"/>
            <a:ext cx="1467068"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数据可视化</a:t>
            </a:r>
          </a:p>
        </p:txBody>
      </p:sp>
      <p:sp>
        <p:nvSpPr>
          <p:cNvPr id="8" name="文本框 7">
            <a:extLst>
              <a:ext uri="{FF2B5EF4-FFF2-40B4-BE49-F238E27FC236}">
                <a16:creationId xmlns:a16="http://schemas.microsoft.com/office/drawing/2014/main" id="{57C20F2C-FE12-FA45-8C59-CADDD2B83032}"/>
              </a:ext>
            </a:extLst>
          </p:cNvPr>
          <p:cNvSpPr txBox="1"/>
          <p:nvPr/>
        </p:nvSpPr>
        <p:spPr>
          <a:xfrm>
            <a:off x="146649" y="1523907"/>
            <a:ext cx="3563338" cy="2862322"/>
          </a:xfrm>
          <a:prstGeom prst="rect">
            <a:avLst/>
          </a:prstGeom>
          <a:noFill/>
        </p:spPr>
        <p:txBody>
          <a:bodyPr wrap="square" rtlCol="0">
            <a:spAutoFit/>
          </a:bodyPr>
          <a:lstStyle/>
          <a:p>
            <a:r>
              <a:rPr lang="zh-CN" altLang="en-US" dirty="0">
                <a:solidFill>
                  <a:schemeClr val="bg1"/>
                </a:solidFill>
                <a:latin typeface="+mn-ea"/>
              </a:rPr>
              <a:t>与</a:t>
            </a:r>
            <a:r>
              <a:rPr lang="en-US" altLang="zh-CN" dirty="0" err="1">
                <a:solidFill>
                  <a:schemeClr val="bg1"/>
                </a:solidFill>
                <a:latin typeface="+mn-ea"/>
              </a:rPr>
              <a:t>webgl</a:t>
            </a:r>
            <a:r>
              <a:rPr lang="zh-CN" altLang="en-US" dirty="0">
                <a:solidFill>
                  <a:schemeClr val="bg1"/>
                </a:solidFill>
                <a:latin typeface="+mn-ea"/>
              </a:rPr>
              <a:t>相关的数据可视化主要是两方面，一方面是海量超大数据的可视化，另一方面是与</a:t>
            </a:r>
            <a:r>
              <a:rPr lang="en-US" altLang="zh-CN" dirty="0">
                <a:solidFill>
                  <a:schemeClr val="bg1"/>
                </a:solidFill>
                <a:latin typeface="+mn-ea"/>
              </a:rPr>
              <a:t>3D</a:t>
            </a:r>
            <a:r>
              <a:rPr lang="zh-CN" altLang="en-US" dirty="0">
                <a:solidFill>
                  <a:schemeClr val="bg1"/>
                </a:solidFill>
                <a:latin typeface="+mn-ea"/>
              </a:rPr>
              <a:t>相关的数据可视化。对于超大的海量数据而言，基于</a:t>
            </a:r>
            <a:r>
              <a:rPr lang="en-US" altLang="zh-CN" dirty="0">
                <a:solidFill>
                  <a:schemeClr val="bg1"/>
                </a:solidFill>
                <a:latin typeface="+mn-ea"/>
              </a:rPr>
              <a:t>canvas</a:t>
            </a:r>
            <a:r>
              <a:rPr lang="zh-CN" altLang="en-US" dirty="0">
                <a:solidFill>
                  <a:schemeClr val="bg1"/>
                </a:solidFill>
                <a:latin typeface="+mn-ea"/>
              </a:rPr>
              <a:t>、</a:t>
            </a:r>
            <a:r>
              <a:rPr lang="en-US" altLang="zh-CN" dirty="0" err="1">
                <a:solidFill>
                  <a:schemeClr val="bg1"/>
                </a:solidFill>
                <a:latin typeface="+mn-ea"/>
              </a:rPr>
              <a:t>svg</a:t>
            </a:r>
            <a:r>
              <a:rPr lang="zh-CN" altLang="en-US" dirty="0">
                <a:solidFill>
                  <a:schemeClr val="bg1"/>
                </a:solidFill>
                <a:latin typeface="+mn-ea"/>
              </a:rPr>
              <a:t>等方式进行</a:t>
            </a:r>
            <a:r>
              <a:rPr lang="en-US" altLang="zh-CN" dirty="0">
                <a:solidFill>
                  <a:schemeClr val="bg1"/>
                </a:solidFill>
                <a:latin typeface="+mn-ea"/>
              </a:rPr>
              <a:t>web</a:t>
            </a:r>
            <a:r>
              <a:rPr lang="zh-CN" altLang="en-US" dirty="0">
                <a:solidFill>
                  <a:schemeClr val="bg1"/>
                </a:solidFill>
                <a:latin typeface="+mn-ea"/>
              </a:rPr>
              <a:t>可视化，没有基于</a:t>
            </a:r>
            <a:r>
              <a:rPr lang="en-US" altLang="zh-CN" dirty="0">
                <a:solidFill>
                  <a:schemeClr val="bg1"/>
                </a:solidFill>
                <a:latin typeface="+mn-ea"/>
              </a:rPr>
              <a:t>WebGL</a:t>
            </a:r>
            <a:r>
              <a:rPr lang="zh-CN" altLang="en-US" dirty="0">
                <a:solidFill>
                  <a:schemeClr val="bg1"/>
                </a:solidFill>
                <a:latin typeface="+mn-ea"/>
              </a:rPr>
              <a:t>技术实现性能更好，对于</a:t>
            </a:r>
            <a:r>
              <a:rPr lang="en-US" altLang="zh-CN" dirty="0">
                <a:solidFill>
                  <a:schemeClr val="bg1"/>
                </a:solidFill>
                <a:latin typeface="+mn-ea"/>
              </a:rPr>
              <a:t>3D</a:t>
            </a:r>
            <a:r>
              <a:rPr lang="zh-CN" altLang="en-US" dirty="0">
                <a:solidFill>
                  <a:schemeClr val="bg1"/>
                </a:solidFill>
                <a:latin typeface="+mn-ea"/>
              </a:rPr>
              <a:t>相关的数据可视化基于</a:t>
            </a:r>
            <a:r>
              <a:rPr lang="en-US" altLang="zh-CN" dirty="0">
                <a:solidFill>
                  <a:schemeClr val="bg1"/>
                </a:solidFill>
                <a:latin typeface="+mn-ea"/>
              </a:rPr>
              <a:t>WebGL</a:t>
            </a:r>
            <a:r>
              <a:rPr lang="zh-CN" altLang="en-US" dirty="0">
                <a:solidFill>
                  <a:schemeClr val="bg1"/>
                </a:solidFill>
                <a:latin typeface="+mn-ea"/>
              </a:rPr>
              <a:t>技术，借助</a:t>
            </a:r>
            <a:r>
              <a:rPr lang="en-US" altLang="zh-CN" dirty="0">
                <a:solidFill>
                  <a:schemeClr val="bg1"/>
                </a:solidFill>
                <a:latin typeface="+mn-ea"/>
              </a:rPr>
              <a:t>3D</a:t>
            </a:r>
            <a:r>
              <a:rPr lang="zh-CN" altLang="en-US" dirty="0">
                <a:solidFill>
                  <a:schemeClr val="bg1"/>
                </a:solidFill>
                <a:latin typeface="+mn-ea"/>
              </a:rPr>
              <a:t>引擎</a:t>
            </a:r>
            <a:r>
              <a:rPr lang="en-US" altLang="zh-CN" dirty="0" err="1">
                <a:solidFill>
                  <a:schemeClr val="bg1"/>
                </a:solidFill>
                <a:latin typeface="+mn-ea"/>
              </a:rPr>
              <a:t>Threejs</a:t>
            </a:r>
            <a:r>
              <a:rPr lang="zh-CN" altLang="en-US" dirty="0">
                <a:solidFill>
                  <a:schemeClr val="bg1"/>
                </a:solidFill>
                <a:latin typeface="+mn-ea"/>
              </a:rPr>
              <a:t>可以很好的实现。</a:t>
            </a:r>
          </a:p>
        </p:txBody>
      </p:sp>
      <p:sp>
        <p:nvSpPr>
          <p:cNvPr id="9" name="文本框 8">
            <a:extLst>
              <a:ext uri="{FF2B5EF4-FFF2-40B4-BE49-F238E27FC236}">
                <a16:creationId xmlns:a16="http://schemas.microsoft.com/office/drawing/2014/main" id="{5DAF000F-9465-024F-8183-6CB52EF71E8A}"/>
              </a:ext>
            </a:extLst>
          </p:cNvPr>
          <p:cNvSpPr txBox="1"/>
          <p:nvPr/>
        </p:nvSpPr>
        <p:spPr>
          <a:xfrm>
            <a:off x="3830129" y="5843062"/>
            <a:ext cx="7835660" cy="338554"/>
          </a:xfrm>
          <a:prstGeom prst="rect">
            <a:avLst/>
          </a:prstGeom>
          <a:noFill/>
        </p:spPr>
        <p:txBody>
          <a:bodyPr wrap="square" rtlCol="0">
            <a:spAutoFit/>
          </a:bodyPr>
          <a:lstStyle/>
          <a:p>
            <a:r>
              <a:rPr lang="zh-CN" altLang="en-US" sz="1600" dirty="0">
                <a:solidFill>
                  <a:schemeClr val="bg1"/>
                </a:solidFill>
                <a:latin typeface="+mn-ea"/>
              </a:rPr>
              <a:t>中国</a:t>
            </a:r>
            <a:r>
              <a:rPr lang="en-US" altLang="zh-CN" sz="1600" dirty="0">
                <a:solidFill>
                  <a:schemeClr val="bg1"/>
                </a:solidFill>
                <a:latin typeface="+mn-ea"/>
              </a:rPr>
              <a:t>GDP</a:t>
            </a:r>
            <a:r>
              <a:rPr lang="zh-CN" altLang="en-US" sz="1600" dirty="0">
                <a:solidFill>
                  <a:schemeClr val="bg1"/>
                </a:solidFill>
                <a:latin typeface="+mn-ea"/>
              </a:rPr>
              <a:t>数据可视化：</a:t>
            </a:r>
            <a:r>
              <a:rPr lang="en-US" altLang="zh-CN" sz="1600" dirty="0">
                <a:solidFill>
                  <a:schemeClr val="bg1"/>
                </a:solidFill>
                <a:latin typeface="+mn-ea"/>
                <a:hlinkClick r:id="rId3">
                  <a:extLst>
                    <a:ext uri="{A12FA001-AC4F-418D-AE19-62706E023703}">
                      <ahyp:hlinkClr xmlns:ahyp="http://schemas.microsoft.com/office/drawing/2018/hyperlinkcolor" val="tx"/>
                    </a:ext>
                  </a:extLst>
                </a:hlinkClick>
              </a:rPr>
              <a:t>http://www.yanhuangxueyuan.com/3D/geojsonChina/index.html</a:t>
            </a:r>
            <a:endParaRPr kumimoji="1" lang="zh-CN" altLang="en-US" sz="1600" dirty="0">
              <a:solidFill>
                <a:schemeClr val="bg1"/>
              </a:solidFill>
              <a:latin typeface="+mn-ea"/>
            </a:endParaRPr>
          </a:p>
        </p:txBody>
      </p:sp>
      <p:pic>
        <p:nvPicPr>
          <p:cNvPr id="5122" name="Picture 2">
            <a:extLst>
              <a:ext uri="{FF2B5EF4-FFF2-40B4-BE49-F238E27FC236}">
                <a16:creationId xmlns:a16="http://schemas.microsoft.com/office/drawing/2014/main" id="{FEE81823-A895-A946-9EC1-F48CD3E4F1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5152" y="1385879"/>
            <a:ext cx="7925346" cy="419589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261EF61-00E8-0549-9138-239EF79CBB1D}"/>
              </a:ext>
            </a:extLst>
          </p:cNvPr>
          <p:cNvSpPr txBox="1"/>
          <p:nvPr/>
        </p:nvSpPr>
        <p:spPr>
          <a:xfrm>
            <a:off x="3830129" y="6313993"/>
            <a:ext cx="8286243" cy="338554"/>
          </a:xfrm>
          <a:prstGeom prst="rect">
            <a:avLst/>
          </a:prstGeom>
          <a:noFill/>
        </p:spPr>
        <p:txBody>
          <a:bodyPr wrap="none" rtlCol="0">
            <a:spAutoFit/>
          </a:bodyPr>
          <a:lstStyle/>
          <a:p>
            <a:r>
              <a:rPr lang="en-US" altLang="zh-CN" sz="1600" dirty="0">
                <a:solidFill>
                  <a:schemeClr val="bg1"/>
                </a:solidFill>
                <a:latin typeface="+mn-ea"/>
              </a:rPr>
              <a:t>3D</a:t>
            </a:r>
            <a:r>
              <a:rPr lang="zh-CN" altLang="en-US" sz="1600" dirty="0">
                <a:solidFill>
                  <a:schemeClr val="bg1"/>
                </a:solidFill>
                <a:latin typeface="+mn-ea"/>
              </a:rPr>
              <a:t>直方图：</a:t>
            </a:r>
            <a:r>
              <a:rPr kumimoji="1" lang="en-US" altLang="zh-CN" sz="1600" u="sng" dirty="0">
                <a:solidFill>
                  <a:schemeClr val="bg1"/>
                </a:solidFill>
                <a:latin typeface="+mn-ea"/>
              </a:rPr>
              <a:t>https://</a:t>
            </a:r>
            <a:r>
              <a:rPr kumimoji="1" lang="en-US" altLang="zh-CN" sz="1600" u="sng" dirty="0" err="1">
                <a:solidFill>
                  <a:schemeClr val="bg1"/>
                </a:solidFill>
                <a:latin typeface="+mn-ea"/>
              </a:rPr>
              <a:t>echarts.apache.org</a:t>
            </a:r>
            <a:r>
              <a:rPr kumimoji="1" lang="en-US" altLang="zh-CN" sz="1600" u="sng" dirty="0">
                <a:solidFill>
                  <a:schemeClr val="bg1"/>
                </a:solidFill>
                <a:latin typeface="+mn-ea"/>
              </a:rPr>
              <a:t>/examples/</a:t>
            </a:r>
            <a:r>
              <a:rPr kumimoji="1" lang="en-US" altLang="zh-CN" sz="1600" u="sng" dirty="0" err="1">
                <a:solidFill>
                  <a:schemeClr val="bg1"/>
                </a:solidFill>
                <a:latin typeface="+mn-ea"/>
              </a:rPr>
              <a:t>zh</a:t>
            </a:r>
            <a:r>
              <a:rPr kumimoji="1" lang="en-US" altLang="zh-CN" sz="1600" u="sng" dirty="0">
                <a:solidFill>
                  <a:schemeClr val="bg1"/>
                </a:solidFill>
                <a:latin typeface="+mn-ea"/>
              </a:rPr>
              <a:t>/</a:t>
            </a:r>
            <a:r>
              <a:rPr kumimoji="1" lang="en-US" altLang="zh-CN" sz="1600" u="sng" dirty="0" err="1">
                <a:solidFill>
                  <a:schemeClr val="bg1"/>
                </a:solidFill>
                <a:latin typeface="+mn-ea"/>
              </a:rPr>
              <a:t>editor.html?c</a:t>
            </a:r>
            <a:r>
              <a:rPr kumimoji="1" lang="en-US" altLang="zh-CN" sz="1600" u="sng" dirty="0">
                <a:solidFill>
                  <a:schemeClr val="bg1"/>
                </a:solidFill>
                <a:latin typeface="+mn-ea"/>
              </a:rPr>
              <a:t>=transparent-bar3d&amp;gl=1</a:t>
            </a:r>
            <a:endParaRPr kumimoji="1" lang="zh-CN" altLang="en-US" sz="1600" u="sng" dirty="0">
              <a:solidFill>
                <a:schemeClr val="bg1"/>
              </a:solidFill>
              <a:latin typeface="+mn-ea"/>
            </a:endParaRPr>
          </a:p>
        </p:txBody>
      </p:sp>
    </p:spTree>
    <p:extLst>
      <p:ext uri="{BB962C8B-B14F-4D97-AF65-F5344CB8AC3E}">
        <p14:creationId xmlns:p14="http://schemas.microsoft.com/office/powerpoint/2010/main" val="502246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322928" y="715283"/>
            <a:ext cx="1957587" cy="400110"/>
          </a:xfrm>
          <a:prstGeom prst="rect">
            <a:avLst/>
          </a:prstGeom>
          <a:noFill/>
        </p:spPr>
        <p:txBody>
          <a:bodyPr wrap="none" rtlCol="0">
            <a:spAutoFit/>
          </a:bodyPr>
          <a:lstStyle/>
          <a:p>
            <a:r>
              <a:rPr lang="en-US" altLang="zh-CN" sz="2000" b="1" dirty="0">
                <a:solidFill>
                  <a:schemeClr val="bg1"/>
                </a:solidFill>
                <a:latin typeface="Microsoft YaHei" panose="020B0503020204020204" pitchFamily="34" charset="-122"/>
                <a:ea typeface="Microsoft YaHei" panose="020B0503020204020204" pitchFamily="34" charset="-122"/>
              </a:rPr>
              <a:t>H5/</a:t>
            </a:r>
            <a:r>
              <a:rPr lang="zh-CN" altLang="en-US" sz="2000" b="1" dirty="0">
                <a:solidFill>
                  <a:schemeClr val="bg1"/>
                </a:solidFill>
                <a:latin typeface="Microsoft YaHei" panose="020B0503020204020204" pitchFamily="34" charset="-122"/>
                <a:ea typeface="Microsoft YaHei" panose="020B0503020204020204" pitchFamily="34" charset="-122"/>
              </a:rPr>
              <a:t>微信小游戏</a:t>
            </a:r>
          </a:p>
        </p:txBody>
      </p:sp>
      <p:sp>
        <p:nvSpPr>
          <p:cNvPr id="8" name="文本框 7">
            <a:extLst>
              <a:ext uri="{FF2B5EF4-FFF2-40B4-BE49-F238E27FC236}">
                <a16:creationId xmlns:a16="http://schemas.microsoft.com/office/drawing/2014/main" id="{57C20F2C-FE12-FA45-8C59-CADDD2B83032}"/>
              </a:ext>
            </a:extLst>
          </p:cNvPr>
          <p:cNvSpPr txBox="1"/>
          <p:nvPr/>
        </p:nvSpPr>
        <p:spPr>
          <a:xfrm>
            <a:off x="1121434" y="2371506"/>
            <a:ext cx="3563338" cy="2308324"/>
          </a:xfrm>
          <a:prstGeom prst="rect">
            <a:avLst/>
          </a:prstGeom>
          <a:noFill/>
        </p:spPr>
        <p:txBody>
          <a:bodyPr wrap="square" rtlCol="0">
            <a:spAutoFit/>
          </a:bodyPr>
          <a:lstStyle/>
          <a:p>
            <a:r>
              <a:rPr lang="zh-CN" altLang="en-US" dirty="0">
                <a:solidFill>
                  <a:schemeClr val="bg1"/>
                </a:solidFill>
                <a:latin typeface="+mn-ea"/>
              </a:rPr>
              <a:t>非常火的微信小游戏跳一跳就是使用</a:t>
            </a:r>
            <a:r>
              <a:rPr lang="en-US" altLang="zh-CN" dirty="0" err="1">
                <a:solidFill>
                  <a:schemeClr val="bg1"/>
                </a:solidFill>
                <a:latin typeface="+mn-ea"/>
              </a:rPr>
              <a:t>Three.js</a:t>
            </a:r>
            <a:r>
              <a:rPr lang="zh-CN" altLang="en-US" dirty="0">
                <a:solidFill>
                  <a:schemeClr val="bg1"/>
                </a:solidFill>
                <a:latin typeface="+mn-ea"/>
              </a:rPr>
              <a:t>引擎开发的。 开发</a:t>
            </a:r>
            <a:r>
              <a:rPr lang="en-US" altLang="zh-CN" dirty="0">
                <a:solidFill>
                  <a:schemeClr val="bg1"/>
                </a:solidFill>
                <a:latin typeface="+mn-ea"/>
              </a:rPr>
              <a:t>3D</a:t>
            </a:r>
            <a:r>
              <a:rPr lang="zh-CN" altLang="en-US" dirty="0">
                <a:solidFill>
                  <a:schemeClr val="bg1"/>
                </a:solidFill>
                <a:latin typeface="+mn-ea"/>
              </a:rPr>
              <a:t>类的</a:t>
            </a:r>
            <a:r>
              <a:rPr lang="en-US" altLang="zh-CN" dirty="0">
                <a:solidFill>
                  <a:schemeClr val="bg1"/>
                </a:solidFill>
                <a:latin typeface="+mn-ea"/>
              </a:rPr>
              <a:t>H5</a:t>
            </a:r>
            <a:r>
              <a:rPr lang="zh-CN" altLang="en-US" dirty="0">
                <a:solidFill>
                  <a:schemeClr val="bg1"/>
                </a:solidFill>
                <a:latin typeface="+mn-ea"/>
              </a:rPr>
              <a:t>小游戏或者微信小游戏，</a:t>
            </a:r>
            <a:r>
              <a:rPr lang="en-US" altLang="zh-CN" dirty="0" err="1">
                <a:solidFill>
                  <a:schemeClr val="bg1"/>
                </a:solidFill>
                <a:latin typeface="+mn-ea"/>
              </a:rPr>
              <a:t>Three.js</a:t>
            </a:r>
            <a:r>
              <a:rPr lang="zh-CN" altLang="en-US" dirty="0">
                <a:solidFill>
                  <a:schemeClr val="bg1"/>
                </a:solidFill>
                <a:latin typeface="+mn-ea"/>
              </a:rPr>
              <a:t>引擎是非常好的选择。</a:t>
            </a:r>
          </a:p>
          <a:p>
            <a:r>
              <a:rPr lang="zh-CN" altLang="en-US" dirty="0">
                <a:solidFill>
                  <a:schemeClr val="bg1"/>
                </a:solidFill>
                <a:latin typeface="+mn-ea"/>
              </a:rPr>
              <a:t>通过</a:t>
            </a:r>
            <a:r>
              <a:rPr lang="en-US" altLang="zh-CN" dirty="0" err="1">
                <a:solidFill>
                  <a:schemeClr val="bg1"/>
                </a:solidFill>
                <a:latin typeface="+mn-ea"/>
              </a:rPr>
              <a:t>Threejs</a:t>
            </a:r>
            <a:r>
              <a:rPr lang="zh-CN" altLang="en-US" dirty="0">
                <a:solidFill>
                  <a:schemeClr val="bg1"/>
                </a:solidFill>
                <a:latin typeface="+mn-ea"/>
              </a:rPr>
              <a:t>开发的小游戏，可以直接部署在微信小程序或者</a:t>
            </a:r>
            <a:r>
              <a:rPr lang="en-US" altLang="zh-CN" dirty="0">
                <a:solidFill>
                  <a:schemeClr val="bg1"/>
                </a:solidFill>
                <a:latin typeface="+mn-ea"/>
              </a:rPr>
              <a:t>web</a:t>
            </a:r>
            <a:r>
              <a:rPr lang="zh-CN" altLang="en-US" dirty="0">
                <a:solidFill>
                  <a:schemeClr val="bg1"/>
                </a:solidFill>
                <a:latin typeface="+mn-ea"/>
              </a:rPr>
              <a:t>端，无需下载，方便传播，目前的生态非常和小游戏开发。</a:t>
            </a:r>
          </a:p>
        </p:txBody>
      </p:sp>
      <p:pic>
        <p:nvPicPr>
          <p:cNvPr id="2" name="图片 1">
            <a:extLst>
              <a:ext uri="{FF2B5EF4-FFF2-40B4-BE49-F238E27FC236}">
                <a16:creationId xmlns:a16="http://schemas.microsoft.com/office/drawing/2014/main" id="{949BCD4A-1825-E041-86A0-276CD85C50A1}"/>
              </a:ext>
            </a:extLst>
          </p:cNvPr>
          <p:cNvPicPr>
            <a:picLocks noChangeAspect="1"/>
          </p:cNvPicPr>
          <p:nvPr/>
        </p:nvPicPr>
        <p:blipFill>
          <a:blip r:embed="rId3"/>
          <a:stretch>
            <a:fillRect/>
          </a:stretch>
        </p:blipFill>
        <p:spPr>
          <a:xfrm>
            <a:off x="6438534" y="1440611"/>
            <a:ext cx="2457152" cy="5132717"/>
          </a:xfrm>
          <a:prstGeom prst="rect">
            <a:avLst/>
          </a:prstGeom>
        </p:spPr>
      </p:pic>
    </p:spTree>
    <p:extLst>
      <p:ext uri="{BB962C8B-B14F-4D97-AF65-F5344CB8AC3E}">
        <p14:creationId xmlns:p14="http://schemas.microsoft.com/office/powerpoint/2010/main" val="9491631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490706" y="719526"/>
            <a:ext cx="1210588"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科教领域</a:t>
            </a:r>
          </a:p>
        </p:txBody>
      </p:sp>
      <p:sp>
        <p:nvSpPr>
          <p:cNvPr id="8" name="文本框 7">
            <a:extLst>
              <a:ext uri="{FF2B5EF4-FFF2-40B4-BE49-F238E27FC236}">
                <a16:creationId xmlns:a16="http://schemas.microsoft.com/office/drawing/2014/main" id="{57C20F2C-FE12-FA45-8C59-CADDD2B83032}"/>
              </a:ext>
            </a:extLst>
          </p:cNvPr>
          <p:cNvSpPr txBox="1"/>
          <p:nvPr/>
        </p:nvSpPr>
        <p:spPr>
          <a:xfrm>
            <a:off x="733245" y="1412475"/>
            <a:ext cx="6650966" cy="369332"/>
          </a:xfrm>
          <a:prstGeom prst="rect">
            <a:avLst/>
          </a:prstGeom>
          <a:noFill/>
        </p:spPr>
        <p:txBody>
          <a:bodyPr wrap="square" rtlCol="0">
            <a:spAutoFit/>
          </a:bodyPr>
          <a:lstStyle/>
          <a:p>
            <a:r>
              <a:rPr lang="zh-CN" altLang="en-US" dirty="0">
                <a:solidFill>
                  <a:schemeClr val="bg1"/>
                </a:solidFill>
                <a:latin typeface="+mn-ea"/>
              </a:rPr>
              <a:t>在科教领域通过</a:t>
            </a:r>
            <a:r>
              <a:rPr lang="en-US" altLang="zh-CN" dirty="0">
                <a:solidFill>
                  <a:schemeClr val="bg1"/>
                </a:solidFill>
                <a:latin typeface="+mn-ea"/>
              </a:rPr>
              <a:t>3D</a:t>
            </a:r>
            <a:r>
              <a:rPr lang="zh-CN" altLang="en-US" dirty="0">
                <a:solidFill>
                  <a:schemeClr val="bg1"/>
                </a:solidFill>
                <a:latin typeface="+mn-ea"/>
              </a:rPr>
              <a:t>方式展示特定的知识相比较图像更为直观。</a:t>
            </a:r>
          </a:p>
        </p:txBody>
      </p:sp>
      <p:sp>
        <p:nvSpPr>
          <p:cNvPr id="9" name="文本框 8">
            <a:extLst>
              <a:ext uri="{FF2B5EF4-FFF2-40B4-BE49-F238E27FC236}">
                <a16:creationId xmlns:a16="http://schemas.microsoft.com/office/drawing/2014/main" id="{5DAF000F-9465-024F-8183-6CB52EF71E8A}"/>
              </a:ext>
            </a:extLst>
          </p:cNvPr>
          <p:cNvSpPr txBox="1"/>
          <p:nvPr/>
        </p:nvSpPr>
        <p:spPr>
          <a:xfrm>
            <a:off x="6701294" y="2803751"/>
            <a:ext cx="5565271" cy="2800767"/>
          </a:xfrm>
          <a:prstGeom prst="rect">
            <a:avLst/>
          </a:prstGeom>
          <a:noFill/>
        </p:spPr>
        <p:txBody>
          <a:bodyPr wrap="square" rtlCol="0">
            <a:spAutoFit/>
          </a:bodyPr>
          <a:lstStyle/>
          <a:p>
            <a:r>
              <a:rPr lang="zh-CN" altLang="en-US" sz="1600" dirty="0">
                <a:solidFill>
                  <a:schemeClr val="bg1"/>
                </a:solidFill>
                <a:latin typeface="+mn-ea"/>
              </a:rPr>
              <a:t>科研平台</a:t>
            </a:r>
            <a:r>
              <a:rPr lang="en-US" altLang="zh-CN" sz="1600" dirty="0">
                <a:solidFill>
                  <a:schemeClr val="bg1"/>
                </a:solidFill>
                <a:latin typeface="+mn-ea"/>
              </a:rPr>
              <a:t>-</a:t>
            </a:r>
            <a:r>
              <a:rPr lang="zh-CN" altLang="en-US" sz="1600" dirty="0">
                <a:solidFill>
                  <a:schemeClr val="bg1"/>
                </a:solidFill>
                <a:latin typeface="+mn-ea"/>
              </a:rPr>
              <a:t>蛋白质结构可视化案例</a:t>
            </a:r>
            <a:endParaRPr lang="en-US" altLang="zh-CN" sz="1600" dirty="0">
              <a:solidFill>
                <a:schemeClr val="bg1"/>
              </a:solidFill>
              <a:latin typeface="+mn-ea"/>
            </a:endParaRPr>
          </a:p>
          <a:p>
            <a:r>
              <a:rPr lang="en-US" altLang="zh-CN" sz="1600" dirty="0">
                <a:solidFill>
                  <a:schemeClr val="bg1"/>
                </a:solidFill>
                <a:latin typeface="+mn-ea"/>
                <a:hlinkClick r:id="rId3">
                  <a:extLst>
                    <a:ext uri="{A12FA001-AC4F-418D-AE19-62706E023703}">
                      <ahyp:hlinkClr xmlns:ahyp="http://schemas.microsoft.com/office/drawing/2018/hyperlinkcolor" val="tx"/>
                    </a:ext>
                  </a:extLst>
                </a:hlinkClick>
              </a:rPr>
              <a:t>http://www.rcsb.org/3d-view/2JEN/1</a:t>
            </a:r>
            <a:endParaRPr lang="en-US" altLang="zh-CN" sz="1600" dirty="0">
              <a:solidFill>
                <a:schemeClr val="bg1"/>
              </a:solidFill>
              <a:latin typeface="+mn-ea"/>
            </a:endParaRPr>
          </a:p>
          <a:p>
            <a:endParaRPr lang="en-US" altLang="zh-CN" sz="1600" dirty="0">
              <a:solidFill>
                <a:schemeClr val="bg1"/>
              </a:solidFill>
              <a:latin typeface="+mn-ea"/>
            </a:endParaRPr>
          </a:p>
          <a:p>
            <a:endParaRPr lang="en-US" altLang="zh-CN" sz="1600" dirty="0">
              <a:solidFill>
                <a:schemeClr val="bg1"/>
              </a:solidFill>
              <a:latin typeface="+mn-ea"/>
            </a:endParaRPr>
          </a:p>
          <a:p>
            <a:r>
              <a:rPr lang="zh-CN" altLang="en-US" sz="1600" dirty="0">
                <a:solidFill>
                  <a:schemeClr val="bg1"/>
                </a:solidFill>
                <a:latin typeface="+mn-ea"/>
              </a:rPr>
              <a:t>化学相关</a:t>
            </a:r>
            <a:r>
              <a:rPr lang="en-US" altLang="zh-CN" sz="1600" dirty="0">
                <a:solidFill>
                  <a:schemeClr val="bg1"/>
                </a:solidFill>
                <a:latin typeface="+mn-ea"/>
              </a:rPr>
              <a:t>——</a:t>
            </a:r>
            <a:r>
              <a:rPr lang="zh-CN" altLang="en-US" sz="1600" dirty="0">
                <a:solidFill>
                  <a:schemeClr val="bg1"/>
                </a:solidFill>
                <a:latin typeface="+mn-ea"/>
              </a:rPr>
              <a:t>分子结构可视</a:t>
            </a:r>
            <a:endParaRPr lang="en-US" altLang="zh-CN" sz="1600" dirty="0">
              <a:solidFill>
                <a:schemeClr val="bg1"/>
              </a:solidFill>
              <a:latin typeface="+mn-ea"/>
            </a:endParaRPr>
          </a:p>
          <a:p>
            <a:r>
              <a:rPr lang="en-US" altLang="zh-CN" sz="1600" dirty="0">
                <a:solidFill>
                  <a:schemeClr val="bg1"/>
                </a:solidFill>
                <a:latin typeface="+mn-ea"/>
                <a:hlinkClick r:id="rId4">
                  <a:extLst>
                    <a:ext uri="{A12FA001-AC4F-418D-AE19-62706E023703}">
                      <ahyp:hlinkClr xmlns:ahyp="http://schemas.microsoft.com/office/drawing/2018/hyperlinkcolor" val="tx"/>
                    </a:ext>
                  </a:extLst>
                </a:hlinkClick>
              </a:rPr>
              <a:t>http://www.yanhuangxueyuan.com/3D/fenzi/index.html</a:t>
            </a:r>
            <a:endParaRPr lang="en-US" altLang="zh-CN" sz="1600" dirty="0">
              <a:solidFill>
                <a:schemeClr val="bg1"/>
              </a:solidFill>
              <a:latin typeface="+mn-ea"/>
            </a:endParaRPr>
          </a:p>
          <a:p>
            <a:endParaRPr lang="en-US" altLang="zh-CN" sz="1600" dirty="0">
              <a:solidFill>
                <a:schemeClr val="bg1"/>
              </a:solidFill>
              <a:latin typeface="+mn-ea"/>
            </a:endParaRPr>
          </a:p>
          <a:p>
            <a:endParaRPr lang="en-US" altLang="zh-CN" sz="1600" dirty="0">
              <a:solidFill>
                <a:schemeClr val="bg1"/>
              </a:solidFill>
              <a:latin typeface="+mn-ea"/>
            </a:endParaRPr>
          </a:p>
          <a:p>
            <a:r>
              <a:rPr lang="zh-CN" altLang="en-US" sz="1600" dirty="0">
                <a:solidFill>
                  <a:schemeClr val="bg1"/>
                </a:solidFill>
                <a:latin typeface="+mn-ea"/>
              </a:rPr>
              <a:t>地理天文相关</a:t>
            </a:r>
            <a:r>
              <a:rPr lang="en-US" altLang="zh-CN" sz="1600" dirty="0">
                <a:solidFill>
                  <a:schemeClr val="bg1"/>
                </a:solidFill>
                <a:latin typeface="+mn-ea"/>
              </a:rPr>
              <a:t>——</a:t>
            </a:r>
            <a:r>
              <a:rPr lang="zh-CN" altLang="en-US" sz="1600" dirty="0">
                <a:solidFill>
                  <a:schemeClr val="bg1"/>
                </a:solidFill>
                <a:latin typeface="+mn-ea"/>
              </a:rPr>
              <a:t>太阳系</a:t>
            </a:r>
            <a:r>
              <a:rPr lang="en-US" altLang="zh-CN" sz="1600" dirty="0">
                <a:solidFill>
                  <a:schemeClr val="bg1"/>
                </a:solidFill>
                <a:latin typeface="+mn-ea"/>
              </a:rPr>
              <a:t>3D</a:t>
            </a:r>
          </a:p>
          <a:p>
            <a:r>
              <a:rPr lang="en-US" altLang="zh-CN" sz="1600" dirty="0">
                <a:solidFill>
                  <a:schemeClr val="bg1"/>
                </a:solidFill>
                <a:latin typeface="+mn-ea"/>
                <a:hlinkClick r:id="rId5">
                  <a:extLst>
                    <a:ext uri="{A12FA001-AC4F-418D-AE19-62706E023703}">
                      <ahyp:hlinkClr xmlns:ahyp="http://schemas.microsoft.com/office/drawing/2018/hyperlinkcolor" val="tx"/>
                    </a:ext>
                  </a:extLst>
                </a:hlinkClick>
              </a:rPr>
              <a:t>http://www.yanhuangxueyuan.com/3D/solarSystem/index.html</a:t>
            </a:r>
            <a:endParaRPr lang="en-US" altLang="zh-CN" sz="1600" dirty="0">
              <a:solidFill>
                <a:schemeClr val="bg1"/>
              </a:solidFill>
              <a:latin typeface="+mn-ea"/>
            </a:endParaRPr>
          </a:p>
        </p:txBody>
      </p:sp>
      <p:pic>
        <p:nvPicPr>
          <p:cNvPr id="8194" name="Picture 2">
            <a:extLst>
              <a:ext uri="{FF2B5EF4-FFF2-40B4-BE49-F238E27FC236}">
                <a16:creationId xmlns:a16="http://schemas.microsoft.com/office/drawing/2014/main" id="{4D326C36-38FD-CE4C-8FDE-0B70DB01FF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87" y="2443976"/>
            <a:ext cx="6125517" cy="352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82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490706" y="719526"/>
            <a:ext cx="1210588"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机械领域</a:t>
            </a:r>
          </a:p>
        </p:txBody>
      </p:sp>
      <p:sp>
        <p:nvSpPr>
          <p:cNvPr id="8" name="文本框 7">
            <a:extLst>
              <a:ext uri="{FF2B5EF4-FFF2-40B4-BE49-F238E27FC236}">
                <a16:creationId xmlns:a16="http://schemas.microsoft.com/office/drawing/2014/main" id="{57C20F2C-FE12-FA45-8C59-CADDD2B83032}"/>
              </a:ext>
            </a:extLst>
          </p:cNvPr>
          <p:cNvSpPr txBox="1"/>
          <p:nvPr/>
        </p:nvSpPr>
        <p:spPr>
          <a:xfrm>
            <a:off x="854535" y="1347661"/>
            <a:ext cx="10785894" cy="646331"/>
          </a:xfrm>
          <a:prstGeom prst="rect">
            <a:avLst/>
          </a:prstGeom>
          <a:noFill/>
        </p:spPr>
        <p:txBody>
          <a:bodyPr wrap="square" rtlCol="0">
            <a:spAutoFit/>
          </a:bodyPr>
          <a:lstStyle/>
          <a:p>
            <a:r>
              <a:rPr lang="en-US" altLang="zh-CN" dirty="0" err="1">
                <a:solidFill>
                  <a:schemeClr val="bg1"/>
                </a:solidFill>
                <a:latin typeface="+mn-ea"/>
              </a:rPr>
              <a:t>Onshape</a:t>
            </a:r>
            <a:r>
              <a:rPr lang="zh-CN" altLang="en-US" dirty="0">
                <a:solidFill>
                  <a:schemeClr val="bg1"/>
                </a:solidFill>
                <a:latin typeface="+mn-ea"/>
              </a:rPr>
              <a:t>是一款机械领域的三维建模软件，如果熟悉</a:t>
            </a:r>
            <a:r>
              <a:rPr lang="en-US" altLang="zh-CN" dirty="0" err="1">
                <a:solidFill>
                  <a:schemeClr val="bg1"/>
                </a:solidFill>
                <a:latin typeface="+mn-ea"/>
              </a:rPr>
              <a:t>Solidworks</a:t>
            </a:r>
            <a:r>
              <a:rPr lang="zh-CN" altLang="en-US" dirty="0">
                <a:solidFill>
                  <a:schemeClr val="bg1"/>
                </a:solidFill>
                <a:latin typeface="+mn-ea"/>
              </a:rPr>
              <a:t>、</a:t>
            </a:r>
            <a:r>
              <a:rPr lang="en-US" altLang="zh-CN" dirty="0">
                <a:solidFill>
                  <a:schemeClr val="bg1"/>
                </a:solidFill>
                <a:latin typeface="+mn-ea"/>
              </a:rPr>
              <a:t>UG</a:t>
            </a:r>
            <a:r>
              <a:rPr lang="zh-CN" altLang="en-US" dirty="0">
                <a:solidFill>
                  <a:schemeClr val="bg1"/>
                </a:solidFill>
                <a:latin typeface="+mn-ea"/>
              </a:rPr>
              <a:t>等</a:t>
            </a:r>
            <a:r>
              <a:rPr lang="en-US" altLang="zh-CN" dirty="0">
                <a:solidFill>
                  <a:schemeClr val="bg1"/>
                </a:solidFill>
                <a:latin typeface="+mn-ea"/>
              </a:rPr>
              <a:t>CAD</a:t>
            </a:r>
            <a:r>
              <a:rPr lang="zh-CN" altLang="en-US" dirty="0">
                <a:solidFill>
                  <a:schemeClr val="bg1"/>
                </a:solidFill>
                <a:latin typeface="+mn-ea"/>
              </a:rPr>
              <a:t>软件，那么你可以把</a:t>
            </a:r>
            <a:r>
              <a:rPr lang="en-US" altLang="zh-CN" dirty="0" err="1">
                <a:solidFill>
                  <a:schemeClr val="bg1"/>
                </a:solidFill>
                <a:latin typeface="+mn-ea"/>
              </a:rPr>
              <a:t>Onshape</a:t>
            </a:r>
            <a:r>
              <a:rPr lang="zh-CN" altLang="en-US" dirty="0">
                <a:solidFill>
                  <a:schemeClr val="bg1"/>
                </a:solidFill>
                <a:latin typeface="+mn-ea"/>
              </a:rPr>
              <a:t>理解为云</a:t>
            </a:r>
            <a:r>
              <a:rPr lang="en-US" altLang="zh-CN" dirty="0" err="1">
                <a:solidFill>
                  <a:schemeClr val="bg1"/>
                </a:solidFill>
                <a:latin typeface="+mn-ea"/>
              </a:rPr>
              <a:t>Solidworks</a:t>
            </a:r>
            <a:r>
              <a:rPr lang="zh-CN" altLang="en-US" dirty="0">
                <a:solidFill>
                  <a:schemeClr val="bg1"/>
                </a:solidFill>
                <a:latin typeface="+mn-ea"/>
              </a:rPr>
              <a:t>。</a:t>
            </a:r>
          </a:p>
        </p:txBody>
      </p:sp>
      <p:sp>
        <p:nvSpPr>
          <p:cNvPr id="9" name="文本框 8">
            <a:extLst>
              <a:ext uri="{FF2B5EF4-FFF2-40B4-BE49-F238E27FC236}">
                <a16:creationId xmlns:a16="http://schemas.microsoft.com/office/drawing/2014/main" id="{5DAF000F-9465-024F-8183-6CB52EF71E8A}"/>
              </a:ext>
            </a:extLst>
          </p:cNvPr>
          <p:cNvSpPr txBox="1"/>
          <p:nvPr/>
        </p:nvSpPr>
        <p:spPr>
          <a:xfrm>
            <a:off x="2114234" y="6288909"/>
            <a:ext cx="8928340" cy="338554"/>
          </a:xfrm>
          <a:prstGeom prst="rect">
            <a:avLst/>
          </a:prstGeom>
          <a:noFill/>
        </p:spPr>
        <p:txBody>
          <a:bodyPr wrap="square" rtlCol="0">
            <a:spAutoFit/>
          </a:bodyPr>
          <a:lstStyle/>
          <a:p>
            <a:r>
              <a:rPr lang="zh-CN" altLang="en-US" sz="1600" dirty="0">
                <a:solidFill>
                  <a:schemeClr val="bg1"/>
                </a:solidFill>
                <a:latin typeface="+mn-ea"/>
              </a:rPr>
              <a:t>机械模型在线预览</a:t>
            </a:r>
            <a:r>
              <a:rPr lang="en-US" altLang="zh-CN" sz="1600" dirty="0">
                <a:solidFill>
                  <a:schemeClr val="bg1"/>
                </a:solidFill>
                <a:latin typeface="+mn-ea"/>
              </a:rPr>
              <a:t>demo</a:t>
            </a:r>
            <a:r>
              <a:rPr lang="zh-CN" altLang="en-US" sz="1600" dirty="0">
                <a:solidFill>
                  <a:schemeClr val="bg1"/>
                </a:solidFill>
                <a:latin typeface="+mn-ea"/>
              </a:rPr>
              <a:t>：</a:t>
            </a:r>
            <a:r>
              <a:rPr lang="en-US" altLang="zh-CN" sz="1600" dirty="0">
                <a:solidFill>
                  <a:schemeClr val="bg1"/>
                </a:solidFill>
                <a:latin typeface="+mn-ea"/>
                <a:hlinkClick r:id="rId3">
                  <a:extLst>
                    <a:ext uri="{A12FA001-AC4F-418D-AE19-62706E023703}">
                      <ahyp:hlinkClr xmlns:ahyp="http://schemas.microsoft.com/office/drawing/2018/hyperlinkcolor" val="tx"/>
                    </a:ext>
                  </a:extLst>
                </a:hlinkClick>
              </a:rPr>
              <a:t>http://www.yanhuangxueyuan.com/3D/jixiezhuangpei/index.html</a:t>
            </a:r>
            <a:endParaRPr lang="en-US" altLang="zh-CN" sz="1600" dirty="0">
              <a:solidFill>
                <a:schemeClr val="bg1"/>
              </a:solidFill>
              <a:latin typeface="+mn-ea"/>
            </a:endParaRPr>
          </a:p>
        </p:txBody>
      </p:sp>
      <p:pic>
        <p:nvPicPr>
          <p:cNvPr id="2" name="图片 1">
            <a:extLst>
              <a:ext uri="{FF2B5EF4-FFF2-40B4-BE49-F238E27FC236}">
                <a16:creationId xmlns:a16="http://schemas.microsoft.com/office/drawing/2014/main" id="{AABFBE2B-9C3A-224C-862B-BEE4B545E301}"/>
              </a:ext>
            </a:extLst>
          </p:cNvPr>
          <p:cNvPicPr>
            <a:picLocks noChangeAspect="1"/>
          </p:cNvPicPr>
          <p:nvPr/>
        </p:nvPicPr>
        <p:blipFill>
          <a:blip r:embed="rId4"/>
          <a:stretch>
            <a:fillRect/>
          </a:stretch>
        </p:blipFill>
        <p:spPr>
          <a:xfrm>
            <a:off x="2204049" y="2012508"/>
            <a:ext cx="7783902" cy="4125966"/>
          </a:xfrm>
          <a:prstGeom prst="rect">
            <a:avLst/>
          </a:prstGeom>
        </p:spPr>
      </p:pic>
    </p:spTree>
    <p:extLst>
      <p:ext uri="{BB962C8B-B14F-4D97-AF65-F5344CB8AC3E}">
        <p14:creationId xmlns:p14="http://schemas.microsoft.com/office/powerpoint/2010/main" val="843835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D9985D-50E7-5841-A13B-358C9DF96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7" name="文本框 6">
            <a:extLst>
              <a:ext uri="{FF2B5EF4-FFF2-40B4-BE49-F238E27FC236}">
                <a16:creationId xmlns:a16="http://schemas.microsoft.com/office/drawing/2014/main" id="{E7AC7057-1AD2-6D40-A9CB-36922F6A2CEC}"/>
              </a:ext>
            </a:extLst>
          </p:cNvPr>
          <p:cNvSpPr txBox="1"/>
          <p:nvPr/>
        </p:nvSpPr>
        <p:spPr>
          <a:xfrm>
            <a:off x="146649" y="230537"/>
            <a:ext cx="1723549" cy="461665"/>
          </a:xfrm>
          <a:prstGeom prst="rect">
            <a:avLst/>
          </a:prstGeom>
          <a:noFill/>
        </p:spPr>
        <p:txBody>
          <a:bodyPr wrap="none" rtlCol="0">
            <a:spAutoFit/>
          </a:bodyPr>
          <a:lstStyle/>
          <a:p>
            <a:r>
              <a:rPr kumimoji="1" lang="zh-CN" altLang="en-US" sz="2400" b="1" dirty="0">
                <a:solidFill>
                  <a:schemeClr val="bg1"/>
                </a:solidFill>
              </a:rPr>
              <a:t>效果预览图</a:t>
            </a:r>
            <a:endParaRPr kumimoji="1" lang="en-US" altLang="zh-CN" sz="2400" b="1" dirty="0">
              <a:solidFill>
                <a:schemeClr val="bg1"/>
              </a:solidFill>
            </a:endParaRPr>
          </a:p>
        </p:txBody>
      </p:sp>
      <p:pic>
        <p:nvPicPr>
          <p:cNvPr id="3" name="图片 2">
            <a:extLst>
              <a:ext uri="{FF2B5EF4-FFF2-40B4-BE49-F238E27FC236}">
                <a16:creationId xmlns:a16="http://schemas.microsoft.com/office/drawing/2014/main" id="{F16195D4-75A2-1049-8F9A-89A5763D7D21}"/>
              </a:ext>
            </a:extLst>
          </p:cNvPr>
          <p:cNvPicPr>
            <a:picLocks noChangeAspect="1"/>
          </p:cNvPicPr>
          <p:nvPr/>
        </p:nvPicPr>
        <p:blipFill>
          <a:blip r:embed="rId3"/>
          <a:stretch>
            <a:fillRect/>
          </a:stretch>
        </p:blipFill>
        <p:spPr>
          <a:xfrm>
            <a:off x="2140261" y="692202"/>
            <a:ext cx="7911477" cy="5751900"/>
          </a:xfrm>
          <a:prstGeom prst="rect">
            <a:avLst/>
          </a:prstGeom>
        </p:spPr>
      </p:pic>
    </p:spTree>
    <p:extLst>
      <p:ext uri="{BB962C8B-B14F-4D97-AF65-F5344CB8AC3E}">
        <p14:creationId xmlns:p14="http://schemas.microsoft.com/office/powerpoint/2010/main" val="847964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527991" y="692202"/>
            <a:ext cx="1136017" cy="400110"/>
          </a:xfrm>
          <a:prstGeom prst="rect">
            <a:avLst/>
          </a:prstGeom>
          <a:noFill/>
        </p:spPr>
        <p:txBody>
          <a:bodyPr wrap="none" rtlCol="0">
            <a:spAutoFit/>
          </a:bodyPr>
          <a:lstStyle/>
          <a:p>
            <a:r>
              <a:rPr lang="en-US" altLang="zh-CN" sz="2000" b="1" dirty="0" err="1">
                <a:solidFill>
                  <a:schemeClr val="bg1"/>
                </a:solidFill>
                <a:latin typeface="Microsoft YaHei" panose="020B0503020204020204" pitchFamily="34" charset="-122"/>
                <a:ea typeface="Microsoft YaHei" panose="020B0503020204020204" pitchFamily="34" charset="-122"/>
              </a:rPr>
              <a:t>WebVR</a:t>
            </a:r>
            <a:endParaRPr lang="en-US" altLang="zh-CN" sz="2000" b="1" dirty="0">
              <a:solidFill>
                <a:schemeClr val="bg1"/>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57C20F2C-FE12-FA45-8C59-CADDD2B83032}"/>
              </a:ext>
            </a:extLst>
          </p:cNvPr>
          <p:cNvSpPr txBox="1"/>
          <p:nvPr/>
        </p:nvSpPr>
        <p:spPr>
          <a:xfrm>
            <a:off x="964604" y="1248403"/>
            <a:ext cx="10785894" cy="1200329"/>
          </a:xfrm>
          <a:prstGeom prst="rect">
            <a:avLst/>
          </a:prstGeom>
          <a:noFill/>
        </p:spPr>
        <p:txBody>
          <a:bodyPr wrap="square" rtlCol="0">
            <a:spAutoFit/>
          </a:bodyPr>
          <a:lstStyle/>
          <a:p>
            <a:r>
              <a:rPr lang="zh-CN" altLang="en-US" dirty="0">
                <a:solidFill>
                  <a:schemeClr val="bg1"/>
                </a:solidFill>
                <a:latin typeface="+mn-ea"/>
              </a:rPr>
              <a:t>对于现在比较火的</a:t>
            </a:r>
            <a:r>
              <a:rPr lang="en-US" altLang="zh-CN" dirty="0">
                <a:solidFill>
                  <a:schemeClr val="bg1"/>
                </a:solidFill>
                <a:latin typeface="+mn-ea"/>
              </a:rPr>
              <a:t>VR</a:t>
            </a:r>
            <a:r>
              <a:rPr lang="zh-CN" altLang="en-US" dirty="0">
                <a:solidFill>
                  <a:schemeClr val="bg1"/>
                </a:solidFill>
                <a:latin typeface="+mn-ea"/>
              </a:rPr>
              <a:t>、</a:t>
            </a:r>
            <a:r>
              <a:rPr lang="en-US" altLang="zh-CN" dirty="0">
                <a:solidFill>
                  <a:schemeClr val="bg1"/>
                </a:solidFill>
                <a:latin typeface="+mn-ea"/>
              </a:rPr>
              <a:t>AR</a:t>
            </a:r>
            <a:r>
              <a:rPr lang="zh-CN" altLang="en-US" dirty="0">
                <a:solidFill>
                  <a:schemeClr val="bg1"/>
                </a:solidFill>
                <a:latin typeface="+mn-ea"/>
              </a:rPr>
              <a:t>概念，</a:t>
            </a:r>
            <a:r>
              <a:rPr lang="en-US" altLang="zh-CN" dirty="0">
                <a:solidFill>
                  <a:schemeClr val="bg1"/>
                </a:solidFill>
                <a:latin typeface="+mn-ea"/>
              </a:rPr>
              <a:t>WebGL</a:t>
            </a:r>
            <a:r>
              <a:rPr lang="zh-CN" altLang="en-US" dirty="0">
                <a:solidFill>
                  <a:schemeClr val="bg1"/>
                </a:solidFill>
                <a:latin typeface="+mn-ea"/>
              </a:rPr>
              <a:t>技术的出现，也是一个好消息，如果你想预览一些</a:t>
            </a:r>
            <a:r>
              <a:rPr lang="en-US" altLang="zh-CN" dirty="0">
                <a:solidFill>
                  <a:schemeClr val="bg1"/>
                </a:solidFill>
                <a:latin typeface="+mn-ea"/>
              </a:rPr>
              <a:t>VR</a:t>
            </a:r>
            <a:r>
              <a:rPr lang="zh-CN" altLang="en-US" dirty="0">
                <a:solidFill>
                  <a:schemeClr val="bg1"/>
                </a:solidFill>
                <a:latin typeface="+mn-ea"/>
              </a:rPr>
              <a:t>内容，完全可以不下载一个</a:t>
            </a:r>
            <a:r>
              <a:rPr lang="en-US" altLang="zh-CN" dirty="0">
                <a:solidFill>
                  <a:schemeClr val="bg1"/>
                </a:solidFill>
                <a:latin typeface="+mn-ea"/>
              </a:rPr>
              <a:t>VR</a:t>
            </a:r>
            <a:r>
              <a:rPr lang="zh-CN" altLang="en-US" dirty="0">
                <a:solidFill>
                  <a:schemeClr val="bg1"/>
                </a:solidFill>
                <a:latin typeface="+mn-ea"/>
              </a:rPr>
              <a:t>相关的</a:t>
            </a:r>
            <a:r>
              <a:rPr lang="en-US" altLang="zh-CN" dirty="0">
                <a:solidFill>
                  <a:schemeClr val="bg1"/>
                </a:solidFill>
                <a:latin typeface="+mn-ea"/>
              </a:rPr>
              <a:t>APP</a:t>
            </a:r>
            <a:r>
              <a:rPr lang="zh-CN" altLang="en-US" dirty="0">
                <a:solidFill>
                  <a:schemeClr val="bg1"/>
                </a:solidFill>
                <a:latin typeface="+mn-ea"/>
              </a:rPr>
              <a:t>，通过</a:t>
            </a:r>
            <a:r>
              <a:rPr lang="en-US" altLang="zh-CN" dirty="0" err="1">
                <a:solidFill>
                  <a:schemeClr val="bg1"/>
                </a:solidFill>
                <a:latin typeface="+mn-ea"/>
              </a:rPr>
              <a:t>threejs</a:t>
            </a:r>
            <a:r>
              <a:rPr lang="zh-CN" altLang="en-US" dirty="0">
                <a:solidFill>
                  <a:schemeClr val="bg1"/>
                </a:solidFill>
                <a:latin typeface="+mn-ea"/>
              </a:rPr>
              <a:t>引擎实现</a:t>
            </a:r>
            <a:r>
              <a:rPr lang="en-US" altLang="zh-CN" dirty="0">
                <a:solidFill>
                  <a:schemeClr val="bg1"/>
                </a:solidFill>
                <a:latin typeface="+mn-ea"/>
              </a:rPr>
              <a:t>VR</a:t>
            </a:r>
            <a:r>
              <a:rPr lang="zh-CN" altLang="en-US" dirty="0">
                <a:solidFill>
                  <a:schemeClr val="bg1"/>
                </a:solidFill>
                <a:latin typeface="+mn-ea"/>
              </a:rPr>
              <a:t>内容发布，然后用户直接通过微信等社交方式推广，直接打开</a:t>
            </a:r>
            <a:r>
              <a:rPr lang="en-US" altLang="zh-CN" dirty="0">
                <a:solidFill>
                  <a:schemeClr val="bg1"/>
                </a:solidFill>
                <a:latin typeface="+mn-ea"/>
              </a:rPr>
              <a:t>VR</a:t>
            </a:r>
            <a:r>
              <a:rPr lang="zh-CN" altLang="en-US" dirty="0">
                <a:solidFill>
                  <a:schemeClr val="bg1"/>
                </a:solidFill>
                <a:latin typeface="+mn-ea"/>
              </a:rPr>
              <a:t>内容链接就可以观看。</a:t>
            </a:r>
          </a:p>
          <a:p>
            <a:r>
              <a:rPr lang="en-US" altLang="zh-CN" dirty="0">
                <a:solidFill>
                  <a:schemeClr val="bg1"/>
                </a:solidFill>
                <a:latin typeface="+mn-ea"/>
              </a:rPr>
              <a:t>VR</a:t>
            </a:r>
            <a:r>
              <a:rPr lang="zh-CN" altLang="en-US" dirty="0">
                <a:solidFill>
                  <a:schemeClr val="bg1"/>
                </a:solidFill>
                <a:latin typeface="+mn-ea"/>
              </a:rPr>
              <a:t>与</a:t>
            </a:r>
            <a:r>
              <a:rPr lang="en-US" altLang="zh-CN" dirty="0">
                <a:solidFill>
                  <a:schemeClr val="bg1"/>
                </a:solidFill>
                <a:latin typeface="+mn-ea"/>
              </a:rPr>
              <a:t>Web3D</a:t>
            </a:r>
            <a:r>
              <a:rPr lang="zh-CN" altLang="en-US" dirty="0">
                <a:solidFill>
                  <a:schemeClr val="bg1"/>
                </a:solidFill>
                <a:latin typeface="+mn-ea"/>
              </a:rPr>
              <a:t>技术结合自然就衍生出来一个新的概念</a:t>
            </a:r>
            <a:r>
              <a:rPr lang="en-US" altLang="zh-CN" dirty="0" err="1">
                <a:solidFill>
                  <a:schemeClr val="bg1"/>
                </a:solidFill>
                <a:latin typeface="+mn-ea"/>
              </a:rPr>
              <a:t>WebVR</a:t>
            </a:r>
            <a:r>
              <a:rPr lang="zh-CN" altLang="en-US" dirty="0">
                <a:solidFill>
                  <a:schemeClr val="bg1"/>
                </a:solidFill>
                <a:latin typeface="+mn-ea"/>
              </a:rPr>
              <a:t>，也就是基于</a:t>
            </a:r>
            <a:r>
              <a:rPr lang="en-US" altLang="zh-CN" dirty="0">
                <a:solidFill>
                  <a:schemeClr val="bg1"/>
                </a:solidFill>
                <a:latin typeface="+mn-ea"/>
              </a:rPr>
              <a:t>Web</a:t>
            </a:r>
            <a:r>
              <a:rPr lang="zh-CN" altLang="en-US" dirty="0">
                <a:solidFill>
                  <a:schemeClr val="bg1"/>
                </a:solidFill>
                <a:latin typeface="+mn-ea"/>
              </a:rPr>
              <a:t>实现的</a:t>
            </a:r>
            <a:r>
              <a:rPr lang="en-US" altLang="zh-CN" dirty="0">
                <a:solidFill>
                  <a:schemeClr val="bg1"/>
                </a:solidFill>
                <a:latin typeface="+mn-ea"/>
              </a:rPr>
              <a:t>VR</a:t>
            </a:r>
            <a:r>
              <a:rPr lang="zh-CN" altLang="en-US" dirty="0">
                <a:solidFill>
                  <a:schemeClr val="bg1"/>
                </a:solidFill>
                <a:latin typeface="+mn-ea"/>
              </a:rPr>
              <a:t>内容。</a:t>
            </a:r>
          </a:p>
        </p:txBody>
      </p:sp>
      <p:sp>
        <p:nvSpPr>
          <p:cNvPr id="9" name="文本框 8">
            <a:extLst>
              <a:ext uri="{FF2B5EF4-FFF2-40B4-BE49-F238E27FC236}">
                <a16:creationId xmlns:a16="http://schemas.microsoft.com/office/drawing/2014/main" id="{5DAF000F-9465-024F-8183-6CB52EF71E8A}"/>
              </a:ext>
            </a:extLst>
          </p:cNvPr>
          <p:cNvSpPr txBox="1"/>
          <p:nvPr/>
        </p:nvSpPr>
        <p:spPr>
          <a:xfrm>
            <a:off x="1686185" y="6051751"/>
            <a:ext cx="10628506" cy="338554"/>
          </a:xfrm>
          <a:prstGeom prst="rect">
            <a:avLst/>
          </a:prstGeom>
          <a:noFill/>
        </p:spPr>
        <p:txBody>
          <a:bodyPr wrap="square" rtlCol="0">
            <a:spAutoFit/>
          </a:bodyPr>
          <a:lstStyle/>
          <a:p>
            <a:r>
              <a:rPr lang="zh-CN" altLang="en-US" sz="1600" dirty="0">
                <a:solidFill>
                  <a:schemeClr val="bg1"/>
                </a:solidFill>
                <a:latin typeface="+mn-ea"/>
              </a:rPr>
              <a:t>室内设计作品展示案例：</a:t>
            </a:r>
            <a:r>
              <a:rPr lang="en-US" altLang="zh-CN" sz="1600" dirty="0">
                <a:solidFill>
                  <a:schemeClr val="bg1"/>
                </a:solidFill>
                <a:latin typeface="+mn-ea"/>
                <a:hlinkClick r:id="rId3">
                  <a:extLst>
                    <a:ext uri="{A12FA001-AC4F-418D-AE19-62706E023703}">
                      <ahyp:hlinkClr xmlns:ahyp="http://schemas.microsoft.com/office/drawing/2018/hyperlinkcolor" val="tx"/>
                    </a:ext>
                  </a:extLst>
                </a:hlinkClick>
              </a:rPr>
              <a:t>http://www.yanhuangxueyuan.com/3D/houseDesign/index.html</a:t>
            </a:r>
            <a:endParaRPr lang="en-US" altLang="zh-CN" sz="1600" dirty="0">
              <a:solidFill>
                <a:schemeClr val="bg1"/>
              </a:solidFill>
              <a:latin typeface="+mn-ea"/>
            </a:endParaRPr>
          </a:p>
        </p:txBody>
      </p:sp>
      <p:pic>
        <p:nvPicPr>
          <p:cNvPr id="10242" name="Picture 2">
            <a:extLst>
              <a:ext uri="{FF2B5EF4-FFF2-40B4-BE49-F238E27FC236}">
                <a16:creationId xmlns:a16="http://schemas.microsoft.com/office/drawing/2014/main" id="{D080323B-DD80-6143-A362-FBA41F79B6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139" y="2594001"/>
            <a:ext cx="5317534" cy="2916335"/>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1FBA4439-6A7A-8A47-B029-2319715DBFB6}"/>
              </a:ext>
            </a:extLst>
          </p:cNvPr>
          <p:cNvPicPr>
            <a:picLocks noChangeAspect="1"/>
          </p:cNvPicPr>
          <p:nvPr/>
        </p:nvPicPr>
        <p:blipFill>
          <a:blip r:embed="rId5"/>
          <a:stretch>
            <a:fillRect/>
          </a:stretch>
        </p:blipFill>
        <p:spPr>
          <a:xfrm>
            <a:off x="304899" y="2594003"/>
            <a:ext cx="5223092" cy="2916336"/>
          </a:xfrm>
          <a:prstGeom prst="rect">
            <a:avLst/>
          </a:prstGeom>
        </p:spPr>
      </p:pic>
    </p:spTree>
    <p:extLst>
      <p:ext uri="{BB962C8B-B14F-4D97-AF65-F5344CB8AC3E}">
        <p14:creationId xmlns:p14="http://schemas.microsoft.com/office/powerpoint/2010/main" val="2731186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FCB23F4-26CB-A149-9E24-5B8BFE313BF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6" name="文本框 5">
            <a:extLst>
              <a:ext uri="{FF2B5EF4-FFF2-40B4-BE49-F238E27FC236}">
                <a16:creationId xmlns:a16="http://schemas.microsoft.com/office/drawing/2014/main" id="{010397B1-24EE-A74D-99E9-6C7EF1CF56A7}"/>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应用场景</a:t>
            </a:r>
          </a:p>
        </p:txBody>
      </p:sp>
      <p:sp>
        <p:nvSpPr>
          <p:cNvPr id="7" name="文本框 6">
            <a:extLst>
              <a:ext uri="{FF2B5EF4-FFF2-40B4-BE49-F238E27FC236}">
                <a16:creationId xmlns:a16="http://schemas.microsoft.com/office/drawing/2014/main" id="{AD0DC572-6347-A244-B124-C2EDA545450D}"/>
              </a:ext>
            </a:extLst>
          </p:cNvPr>
          <p:cNvSpPr txBox="1"/>
          <p:nvPr/>
        </p:nvSpPr>
        <p:spPr>
          <a:xfrm>
            <a:off x="5490706" y="719526"/>
            <a:ext cx="1467068" cy="400110"/>
          </a:xfrm>
          <a:prstGeom prst="rect">
            <a:avLst/>
          </a:prstGeom>
          <a:noFill/>
        </p:spPr>
        <p:txBody>
          <a:bodyPr wrap="none" rtlCol="0">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行业领头羊</a:t>
            </a:r>
          </a:p>
        </p:txBody>
      </p:sp>
      <p:sp>
        <p:nvSpPr>
          <p:cNvPr id="3" name="文本框 2">
            <a:extLst>
              <a:ext uri="{FF2B5EF4-FFF2-40B4-BE49-F238E27FC236}">
                <a16:creationId xmlns:a16="http://schemas.microsoft.com/office/drawing/2014/main" id="{13D6B6E9-A17B-0D4E-ACEA-227A8A5D4D47}"/>
              </a:ext>
            </a:extLst>
          </p:cNvPr>
          <p:cNvSpPr txBox="1"/>
          <p:nvPr/>
        </p:nvSpPr>
        <p:spPr>
          <a:xfrm>
            <a:off x="8813569" y="1431986"/>
            <a:ext cx="2616431" cy="5016758"/>
          </a:xfrm>
          <a:prstGeom prst="rect">
            <a:avLst/>
          </a:prstGeom>
          <a:noFill/>
        </p:spPr>
        <p:txBody>
          <a:bodyPr wrap="square" rtlCol="0">
            <a:spAutoFit/>
          </a:bodyPr>
          <a:lstStyle/>
          <a:p>
            <a:r>
              <a:rPr lang="zh-CN" altLang="en-US" sz="1600" dirty="0">
                <a:solidFill>
                  <a:schemeClr val="bg1"/>
                </a:solidFill>
                <a:latin typeface="+mn-ea"/>
              </a:rPr>
              <a:t>云装修平台酷家乐                             </a:t>
            </a:r>
            <a:r>
              <a:rPr lang="en-US" altLang="zh-CN" sz="1600" dirty="0">
                <a:solidFill>
                  <a:schemeClr val="bg1"/>
                </a:solidFill>
                <a:latin typeface="+mn-ea"/>
                <a:hlinkClick r:id="rId3">
                  <a:extLst>
                    <a:ext uri="{A12FA001-AC4F-418D-AE19-62706E023703}">
                      <ahyp:hlinkClr xmlns:ahyp="http://schemas.microsoft.com/office/drawing/2018/hyperlinkcolor" val="tx"/>
                    </a:ext>
                  </a:extLst>
                </a:hlinkClick>
              </a:rPr>
              <a:t>https://www.kujiale.com/</a:t>
            </a:r>
            <a:endParaRPr lang="en-US" altLang="zh-CN" sz="1600" dirty="0">
              <a:solidFill>
                <a:schemeClr val="bg1"/>
              </a:solidFill>
              <a:latin typeface="+mn-ea"/>
            </a:endParaRPr>
          </a:p>
          <a:p>
            <a:endParaRPr kumimoji="1" lang="en-US" altLang="zh-CN" sz="1600" dirty="0">
              <a:solidFill>
                <a:schemeClr val="bg1"/>
              </a:solidFill>
              <a:latin typeface="+mn-ea"/>
            </a:endParaRPr>
          </a:p>
          <a:p>
            <a:pPr fontAlgn="ctr"/>
            <a:r>
              <a:rPr lang="en-US" altLang="zh-CN" sz="1600" dirty="0" err="1">
                <a:solidFill>
                  <a:schemeClr val="bg1"/>
                </a:solidFill>
                <a:latin typeface="+mn-ea"/>
                <a:hlinkClick r:id="rId4">
                  <a:extLst>
                    <a:ext uri="{A12FA001-AC4F-418D-AE19-62706E023703}">
                      <ahyp:hlinkClr xmlns:ahyp="http://schemas.microsoft.com/office/drawing/2018/hyperlinkcolor" val="tx"/>
                    </a:ext>
                  </a:extLst>
                </a:hlinkClick>
              </a:rPr>
              <a:t>S</a:t>
            </a:r>
            <a:r>
              <a:rPr lang="en-US" altLang="zh-CN" sz="1600" dirty="0" err="1">
                <a:solidFill>
                  <a:schemeClr val="bg1"/>
                </a:solidFill>
                <a:latin typeface="+mn-ea"/>
              </a:rPr>
              <a:t>ketchfab</a:t>
            </a:r>
            <a:r>
              <a:rPr lang="zh-CN" altLang="en-US" sz="1600" dirty="0">
                <a:solidFill>
                  <a:schemeClr val="bg1"/>
                </a:solidFill>
                <a:latin typeface="+mn-ea"/>
              </a:rPr>
              <a:t>                                        </a:t>
            </a:r>
            <a:r>
              <a:rPr lang="en-US" altLang="zh-CN" sz="1600" dirty="0">
                <a:solidFill>
                  <a:schemeClr val="bg1"/>
                </a:solidFill>
                <a:latin typeface="+mn-ea"/>
                <a:hlinkClick r:id="rId4">
                  <a:extLst>
                    <a:ext uri="{A12FA001-AC4F-418D-AE19-62706E023703}">
                      <ahyp:hlinkClr xmlns:ahyp="http://schemas.microsoft.com/office/drawing/2018/hyperlinkcolor" val="tx"/>
                    </a:ext>
                  </a:extLst>
                </a:hlinkClick>
              </a:rPr>
              <a:t>https://sketchfab.com/</a:t>
            </a:r>
            <a:endParaRPr lang="en-US" altLang="zh-CN" sz="1600" dirty="0">
              <a:solidFill>
                <a:schemeClr val="bg1"/>
              </a:solidFill>
              <a:latin typeface="+mn-ea"/>
            </a:endParaRPr>
          </a:p>
          <a:p>
            <a:pPr fontAlgn="ctr"/>
            <a:endParaRPr lang="en-US" altLang="zh-CN" sz="1600" dirty="0">
              <a:solidFill>
                <a:schemeClr val="bg1"/>
              </a:solidFill>
              <a:latin typeface="+mn-ea"/>
            </a:endParaRPr>
          </a:p>
          <a:p>
            <a:pPr fontAlgn="ctr"/>
            <a:r>
              <a:rPr lang="zh-CN" altLang="en-US" sz="1600" dirty="0">
                <a:solidFill>
                  <a:schemeClr val="bg1"/>
                </a:solidFill>
                <a:latin typeface="+mn-ea"/>
              </a:rPr>
              <a:t>动动三维                                            </a:t>
            </a:r>
            <a:r>
              <a:rPr lang="en-US" altLang="zh-CN" sz="1600" dirty="0">
                <a:solidFill>
                  <a:schemeClr val="bg1"/>
                </a:solidFill>
                <a:latin typeface="+mn-ea"/>
                <a:hlinkClick r:id="rId5">
                  <a:extLst>
                    <a:ext uri="{A12FA001-AC4F-418D-AE19-62706E023703}">
                      <ahyp:hlinkClr xmlns:ahyp="http://schemas.microsoft.com/office/drawing/2018/hyperlinkcolor" val="tx"/>
                    </a:ext>
                  </a:extLst>
                </a:hlinkClick>
              </a:rPr>
              <a:t>https://www.ddd.online/</a:t>
            </a:r>
            <a:endParaRPr lang="en-US" altLang="zh-CN" sz="1600" dirty="0">
              <a:solidFill>
                <a:schemeClr val="bg1"/>
              </a:solidFill>
              <a:latin typeface="+mn-ea"/>
            </a:endParaRPr>
          </a:p>
          <a:p>
            <a:pPr fontAlgn="ctr"/>
            <a:endParaRPr lang="en-US" altLang="zh-CN" sz="1600" dirty="0">
              <a:solidFill>
                <a:schemeClr val="bg1"/>
              </a:solidFill>
              <a:latin typeface="+mn-ea"/>
            </a:endParaRPr>
          </a:p>
          <a:p>
            <a:pPr fontAlgn="ctr"/>
            <a:r>
              <a:rPr lang="zh-CN" altLang="en-US" sz="1600" dirty="0">
                <a:solidFill>
                  <a:schemeClr val="bg1"/>
                </a:solidFill>
                <a:latin typeface="+mn-ea"/>
              </a:rPr>
              <a:t>琢刻                                                   </a:t>
            </a:r>
            <a:r>
              <a:rPr lang="en-US" altLang="zh-CN" sz="1600" dirty="0">
                <a:solidFill>
                  <a:schemeClr val="bg1"/>
                </a:solidFill>
                <a:latin typeface="+mn-ea"/>
                <a:hlinkClick r:id="rId6">
                  <a:extLst>
                    <a:ext uri="{A12FA001-AC4F-418D-AE19-62706E023703}">
                      <ahyp:hlinkClr xmlns:ahyp="http://schemas.microsoft.com/office/drawing/2018/hyperlinkcolor" val="tx"/>
                    </a:ext>
                  </a:extLst>
                </a:hlinkClick>
              </a:rPr>
              <a:t>https://gizmohub.com/</a:t>
            </a:r>
            <a:endParaRPr lang="en-US" altLang="zh-CN" sz="1600" dirty="0">
              <a:solidFill>
                <a:schemeClr val="bg1"/>
              </a:solidFill>
              <a:latin typeface="+mn-ea"/>
            </a:endParaRPr>
          </a:p>
          <a:p>
            <a:pPr fontAlgn="ctr"/>
            <a:endParaRPr lang="en-US" altLang="zh-CN" sz="1600" dirty="0">
              <a:solidFill>
                <a:schemeClr val="bg1"/>
              </a:solidFill>
              <a:latin typeface="+mn-ea"/>
            </a:endParaRPr>
          </a:p>
          <a:p>
            <a:pPr fontAlgn="ctr"/>
            <a:r>
              <a:rPr lang="zh-CN" altLang="en-US" sz="1600" dirty="0">
                <a:solidFill>
                  <a:schemeClr val="bg1"/>
                </a:solidFill>
                <a:latin typeface="+mn-ea"/>
              </a:rPr>
              <a:t>众趣科技                                            </a:t>
            </a:r>
            <a:r>
              <a:rPr lang="en-US" altLang="zh-CN" sz="1600" dirty="0">
                <a:solidFill>
                  <a:schemeClr val="bg1"/>
                </a:solidFill>
                <a:latin typeface="+mn-ea"/>
                <a:hlinkClick r:id="rId7">
                  <a:extLst>
                    <a:ext uri="{A12FA001-AC4F-418D-AE19-62706E023703}">
                      <ahyp:hlinkClr xmlns:ahyp="http://schemas.microsoft.com/office/drawing/2018/hyperlinkcolor" val="tx"/>
                    </a:ext>
                  </a:extLst>
                </a:hlinkClick>
              </a:rPr>
              <a:t>http://www.3dnest.cn/</a:t>
            </a:r>
            <a:endParaRPr lang="en-US" altLang="zh-CN" sz="1600" dirty="0">
              <a:solidFill>
                <a:schemeClr val="bg1"/>
              </a:solidFill>
              <a:latin typeface="+mn-ea"/>
            </a:endParaRPr>
          </a:p>
          <a:p>
            <a:pPr fontAlgn="ctr"/>
            <a:endParaRPr lang="en-US" altLang="zh-CN" sz="1600" dirty="0">
              <a:solidFill>
                <a:schemeClr val="bg1"/>
              </a:solidFill>
              <a:latin typeface="+mn-ea"/>
            </a:endParaRPr>
          </a:p>
          <a:p>
            <a:pPr fontAlgn="ctr"/>
            <a:r>
              <a:rPr lang="zh-CN" altLang="en-US" sz="1600" dirty="0">
                <a:solidFill>
                  <a:schemeClr val="bg1"/>
                </a:solidFill>
                <a:latin typeface="+mn-ea"/>
              </a:rPr>
              <a:t>贝壳                                                   </a:t>
            </a:r>
            <a:r>
              <a:rPr lang="en-US" altLang="zh-CN" sz="1600" dirty="0">
                <a:solidFill>
                  <a:schemeClr val="bg1"/>
                </a:solidFill>
                <a:latin typeface="+mn-ea"/>
                <a:hlinkClick r:id="rId8">
                  <a:extLst>
                    <a:ext uri="{A12FA001-AC4F-418D-AE19-62706E023703}">
                      <ahyp:hlinkClr xmlns:ahyp="http://schemas.microsoft.com/office/drawing/2018/hyperlinkcolor" val="tx"/>
                    </a:ext>
                  </a:extLst>
                </a:hlinkClick>
              </a:rPr>
              <a:t>https://zz.ke.com//</a:t>
            </a:r>
            <a:endParaRPr lang="en-US" altLang="zh-CN" sz="1600" dirty="0">
              <a:solidFill>
                <a:schemeClr val="bg1"/>
              </a:solidFill>
              <a:latin typeface="+mn-ea"/>
            </a:endParaRPr>
          </a:p>
          <a:p>
            <a:pPr fontAlgn="ctr"/>
            <a:endParaRPr lang="zh-CN" altLang="en-US" sz="1600" dirty="0">
              <a:solidFill>
                <a:schemeClr val="bg1"/>
              </a:solidFill>
              <a:latin typeface="+mn-ea"/>
            </a:endParaRPr>
          </a:p>
          <a:p>
            <a:pPr fontAlgn="ctr"/>
            <a:r>
              <a:rPr lang="en-US" altLang="zh-CN" sz="1600" dirty="0">
                <a:solidFill>
                  <a:schemeClr val="bg1"/>
                </a:solidFill>
                <a:latin typeface="+mn-ea"/>
              </a:rPr>
              <a:t>Matterport</a:t>
            </a:r>
            <a:r>
              <a:rPr lang="zh-CN" altLang="en-US" sz="1600" dirty="0">
                <a:solidFill>
                  <a:schemeClr val="bg1"/>
                </a:solidFill>
                <a:latin typeface="+mn-ea"/>
              </a:rPr>
              <a:t>                                         </a:t>
            </a:r>
            <a:r>
              <a:rPr lang="en-US" altLang="zh-CN" sz="1600" dirty="0">
                <a:solidFill>
                  <a:schemeClr val="bg1"/>
                </a:solidFill>
                <a:latin typeface="+mn-ea"/>
                <a:hlinkClick r:id="rId9">
                  <a:extLst>
                    <a:ext uri="{A12FA001-AC4F-418D-AE19-62706E023703}">
                      <ahyp:hlinkClr xmlns:ahyp="http://schemas.microsoft.com/office/drawing/2018/hyperlinkcolor" val="tx"/>
                    </a:ext>
                  </a:extLst>
                </a:hlinkClick>
              </a:rPr>
              <a:t>https://matterport.com/</a:t>
            </a:r>
            <a:endParaRPr lang="en-US" altLang="zh-CN" sz="1600" dirty="0">
              <a:solidFill>
                <a:schemeClr val="bg1"/>
              </a:solidFill>
              <a:latin typeface="+mn-ea"/>
            </a:endParaRPr>
          </a:p>
        </p:txBody>
      </p:sp>
      <p:pic>
        <p:nvPicPr>
          <p:cNvPr id="21" name="图片 20">
            <a:extLst>
              <a:ext uri="{FF2B5EF4-FFF2-40B4-BE49-F238E27FC236}">
                <a16:creationId xmlns:a16="http://schemas.microsoft.com/office/drawing/2014/main" id="{2BAF5DBA-90C3-3544-AE12-9794F1D59970}"/>
              </a:ext>
            </a:extLst>
          </p:cNvPr>
          <p:cNvPicPr>
            <a:picLocks noChangeAspect="1"/>
          </p:cNvPicPr>
          <p:nvPr/>
        </p:nvPicPr>
        <p:blipFill>
          <a:blip r:embed="rId10"/>
          <a:stretch>
            <a:fillRect/>
          </a:stretch>
        </p:blipFill>
        <p:spPr>
          <a:xfrm>
            <a:off x="48636" y="4011377"/>
            <a:ext cx="4411221" cy="2480559"/>
          </a:xfrm>
          <a:prstGeom prst="rect">
            <a:avLst/>
          </a:prstGeom>
        </p:spPr>
      </p:pic>
      <p:pic>
        <p:nvPicPr>
          <p:cNvPr id="22" name="图片 21">
            <a:extLst>
              <a:ext uri="{FF2B5EF4-FFF2-40B4-BE49-F238E27FC236}">
                <a16:creationId xmlns:a16="http://schemas.microsoft.com/office/drawing/2014/main" id="{DC4C752A-0AAE-B445-9928-4AD7DDFB0D47}"/>
              </a:ext>
            </a:extLst>
          </p:cNvPr>
          <p:cNvPicPr>
            <a:picLocks noChangeAspect="1"/>
          </p:cNvPicPr>
          <p:nvPr/>
        </p:nvPicPr>
        <p:blipFill>
          <a:blip r:embed="rId11"/>
          <a:stretch>
            <a:fillRect/>
          </a:stretch>
        </p:blipFill>
        <p:spPr>
          <a:xfrm>
            <a:off x="48636" y="1237426"/>
            <a:ext cx="4411221" cy="2480559"/>
          </a:xfrm>
          <a:prstGeom prst="rect">
            <a:avLst/>
          </a:prstGeom>
        </p:spPr>
      </p:pic>
      <p:pic>
        <p:nvPicPr>
          <p:cNvPr id="23" name="图片 22">
            <a:extLst>
              <a:ext uri="{FF2B5EF4-FFF2-40B4-BE49-F238E27FC236}">
                <a16:creationId xmlns:a16="http://schemas.microsoft.com/office/drawing/2014/main" id="{289A89F3-A15C-BD4A-B245-593BC5CEDF1A}"/>
              </a:ext>
            </a:extLst>
          </p:cNvPr>
          <p:cNvPicPr>
            <a:picLocks noChangeAspect="1"/>
          </p:cNvPicPr>
          <p:nvPr/>
        </p:nvPicPr>
        <p:blipFill>
          <a:blip r:embed="rId12"/>
          <a:stretch>
            <a:fillRect/>
          </a:stretch>
        </p:blipFill>
        <p:spPr>
          <a:xfrm flipH="1">
            <a:off x="4711432" y="1237426"/>
            <a:ext cx="4030756" cy="2480558"/>
          </a:xfrm>
          <a:prstGeom prst="rect">
            <a:avLst/>
          </a:prstGeom>
        </p:spPr>
      </p:pic>
      <p:pic>
        <p:nvPicPr>
          <p:cNvPr id="24" name="图片 23">
            <a:extLst>
              <a:ext uri="{FF2B5EF4-FFF2-40B4-BE49-F238E27FC236}">
                <a16:creationId xmlns:a16="http://schemas.microsoft.com/office/drawing/2014/main" id="{D6AF39DA-35B1-1F49-A66F-292BCF72A63C}"/>
              </a:ext>
            </a:extLst>
          </p:cNvPr>
          <p:cNvPicPr>
            <a:picLocks noChangeAspect="1"/>
          </p:cNvPicPr>
          <p:nvPr/>
        </p:nvPicPr>
        <p:blipFill>
          <a:blip r:embed="rId13"/>
          <a:stretch>
            <a:fillRect/>
          </a:stretch>
        </p:blipFill>
        <p:spPr>
          <a:xfrm>
            <a:off x="4705026" y="4011378"/>
            <a:ext cx="4029657" cy="2437366"/>
          </a:xfrm>
          <a:prstGeom prst="rect">
            <a:avLst/>
          </a:prstGeom>
        </p:spPr>
      </p:pic>
    </p:spTree>
    <p:extLst>
      <p:ext uri="{BB962C8B-B14F-4D97-AF65-F5344CB8AC3E}">
        <p14:creationId xmlns:p14="http://schemas.microsoft.com/office/powerpoint/2010/main" val="762374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7555849" y="1685619"/>
            <a:ext cx="2116285" cy="461665"/>
          </a:xfrm>
          <a:prstGeom prst="rect">
            <a:avLst/>
          </a:prstGeom>
          <a:noFill/>
        </p:spPr>
        <p:txBody>
          <a:bodyPr wrap="none" rtlCol="0">
            <a:spAutoFit/>
          </a:bodyPr>
          <a:lstStyle/>
          <a:p>
            <a:r>
              <a:rPr kumimoji="1" lang="zh-CN" altLang="en-US" sz="2400" b="1" dirty="0">
                <a:solidFill>
                  <a:schemeClr val="bg1"/>
                </a:solidFill>
              </a:rPr>
              <a:t>第一个</a:t>
            </a:r>
            <a:r>
              <a:rPr kumimoji="1" lang="en-US" altLang="zh-CN" sz="2400" b="1" dirty="0">
                <a:solidFill>
                  <a:schemeClr val="bg1"/>
                </a:solidFill>
              </a:rPr>
              <a:t>3D</a:t>
            </a:r>
            <a:r>
              <a:rPr kumimoji="1" lang="zh-CN" altLang="en-US" sz="2400" b="1" dirty="0">
                <a:solidFill>
                  <a:schemeClr val="bg1"/>
                </a:solidFill>
              </a:rPr>
              <a:t>场景</a:t>
            </a:r>
          </a:p>
        </p:txBody>
      </p:sp>
      <p:pic>
        <p:nvPicPr>
          <p:cNvPr id="3" name="图片 2">
            <a:extLst>
              <a:ext uri="{FF2B5EF4-FFF2-40B4-BE49-F238E27FC236}">
                <a16:creationId xmlns:a16="http://schemas.microsoft.com/office/drawing/2014/main" id="{23C11B87-D898-EC48-860B-EF2DEAFABD8E}"/>
              </a:ext>
            </a:extLst>
          </p:cNvPr>
          <p:cNvPicPr>
            <a:picLocks noChangeAspect="1"/>
          </p:cNvPicPr>
          <p:nvPr/>
        </p:nvPicPr>
        <p:blipFill>
          <a:blip r:embed="rId3"/>
          <a:stretch>
            <a:fillRect/>
          </a:stretch>
        </p:blipFill>
        <p:spPr>
          <a:xfrm>
            <a:off x="83116" y="72078"/>
            <a:ext cx="5009059" cy="6713844"/>
          </a:xfrm>
          <a:prstGeom prst="rect">
            <a:avLst/>
          </a:prstGeom>
        </p:spPr>
      </p:pic>
      <p:pic>
        <p:nvPicPr>
          <p:cNvPr id="7" name="图片 6">
            <a:extLst>
              <a:ext uri="{FF2B5EF4-FFF2-40B4-BE49-F238E27FC236}">
                <a16:creationId xmlns:a16="http://schemas.microsoft.com/office/drawing/2014/main" id="{F484BEFB-F999-2347-8D51-E67D24F7EE0B}"/>
              </a:ext>
            </a:extLst>
          </p:cNvPr>
          <p:cNvPicPr>
            <a:picLocks noChangeAspect="1"/>
          </p:cNvPicPr>
          <p:nvPr/>
        </p:nvPicPr>
        <p:blipFill>
          <a:blip r:embed="rId4"/>
          <a:stretch>
            <a:fillRect/>
          </a:stretch>
        </p:blipFill>
        <p:spPr>
          <a:xfrm>
            <a:off x="5261951" y="2460502"/>
            <a:ext cx="6653644" cy="3492826"/>
          </a:xfrm>
          <a:prstGeom prst="rect">
            <a:avLst/>
          </a:prstGeom>
        </p:spPr>
      </p:pic>
    </p:spTree>
    <p:extLst>
      <p:ext uri="{BB962C8B-B14F-4D97-AF65-F5344CB8AC3E}">
        <p14:creationId xmlns:p14="http://schemas.microsoft.com/office/powerpoint/2010/main" val="17712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2646878" cy="461665"/>
          </a:xfrm>
          <a:prstGeom prst="rect">
            <a:avLst/>
          </a:prstGeom>
          <a:noFill/>
        </p:spPr>
        <p:txBody>
          <a:bodyPr wrap="none" rtlCol="0">
            <a:spAutoFit/>
          </a:bodyPr>
          <a:lstStyle/>
          <a:p>
            <a:r>
              <a:rPr kumimoji="1" lang="zh-CN" altLang="en-US" sz="2400" b="1" dirty="0">
                <a:solidFill>
                  <a:schemeClr val="bg1"/>
                </a:solidFill>
              </a:rPr>
              <a:t>场景</a:t>
            </a:r>
            <a:r>
              <a:rPr kumimoji="1" lang="en-US" altLang="zh-CN" sz="2400" b="1" dirty="0">
                <a:solidFill>
                  <a:schemeClr val="bg1"/>
                </a:solidFill>
              </a:rPr>
              <a:t>-</a:t>
            </a:r>
            <a:r>
              <a:rPr kumimoji="1" lang="zh-CN" altLang="en-US" sz="2400" b="1" dirty="0">
                <a:solidFill>
                  <a:schemeClr val="bg1"/>
                </a:solidFill>
              </a:rPr>
              <a:t>相机</a:t>
            </a:r>
            <a:r>
              <a:rPr kumimoji="1" lang="en-US" altLang="zh-CN" sz="2400" b="1" dirty="0">
                <a:solidFill>
                  <a:schemeClr val="bg1"/>
                </a:solidFill>
              </a:rPr>
              <a:t>-</a:t>
            </a:r>
            <a:r>
              <a:rPr kumimoji="1" lang="zh-CN" altLang="en-US" sz="2400" b="1" dirty="0">
                <a:solidFill>
                  <a:schemeClr val="bg1"/>
                </a:solidFill>
              </a:rPr>
              <a:t>渲染器</a:t>
            </a:r>
          </a:p>
        </p:txBody>
      </p:sp>
      <p:pic>
        <p:nvPicPr>
          <p:cNvPr id="2" name="图片 1">
            <a:extLst>
              <a:ext uri="{FF2B5EF4-FFF2-40B4-BE49-F238E27FC236}">
                <a16:creationId xmlns:a16="http://schemas.microsoft.com/office/drawing/2014/main" id="{523A033B-DACB-AF4C-B93B-A539DD4AB2B2}"/>
              </a:ext>
            </a:extLst>
          </p:cNvPr>
          <p:cNvPicPr>
            <a:picLocks noChangeAspect="1"/>
          </p:cNvPicPr>
          <p:nvPr/>
        </p:nvPicPr>
        <p:blipFill>
          <a:blip r:embed="rId3"/>
          <a:stretch>
            <a:fillRect/>
          </a:stretch>
        </p:blipFill>
        <p:spPr>
          <a:xfrm>
            <a:off x="165694" y="1008825"/>
            <a:ext cx="5930306" cy="5455281"/>
          </a:xfrm>
          <a:prstGeom prst="rect">
            <a:avLst/>
          </a:prstGeom>
        </p:spPr>
      </p:pic>
      <p:pic>
        <p:nvPicPr>
          <p:cNvPr id="6" name="图片 5">
            <a:extLst>
              <a:ext uri="{FF2B5EF4-FFF2-40B4-BE49-F238E27FC236}">
                <a16:creationId xmlns:a16="http://schemas.microsoft.com/office/drawing/2014/main" id="{8B31F385-CB26-3549-BBD1-5F71385927F9}"/>
              </a:ext>
            </a:extLst>
          </p:cNvPr>
          <p:cNvPicPr>
            <a:picLocks noChangeAspect="1"/>
          </p:cNvPicPr>
          <p:nvPr/>
        </p:nvPicPr>
        <p:blipFill>
          <a:blip r:embed="rId4"/>
          <a:stretch>
            <a:fillRect/>
          </a:stretch>
        </p:blipFill>
        <p:spPr>
          <a:xfrm>
            <a:off x="6275263" y="2149812"/>
            <a:ext cx="5751043" cy="3380360"/>
          </a:xfrm>
          <a:prstGeom prst="rect">
            <a:avLst/>
          </a:prstGeom>
        </p:spPr>
      </p:pic>
    </p:spTree>
    <p:extLst>
      <p:ext uri="{BB962C8B-B14F-4D97-AF65-F5344CB8AC3E}">
        <p14:creationId xmlns:p14="http://schemas.microsoft.com/office/powerpoint/2010/main" val="376592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800219" cy="461665"/>
          </a:xfrm>
          <a:prstGeom prst="rect">
            <a:avLst/>
          </a:prstGeom>
          <a:noFill/>
        </p:spPr>
        <p:txBody>
          <a:bodyPr wrap="none" rtlCol="0">
            <a:spAutoFit/>
          </a:bodyPr>
          <a:lstStyle/>
          <a:p>
            <a:r>
              <a:rPr kumimoji="1" lang="zh-CN" altLang="en-US" sz="2400" b="1" dirty="0">
                <a:solidFill>
                  <a:schemeClr val="bg1"/>
                </a:solidFill>
              </a:rPr>
              <a:t>概览</a:t>
            </a:r>
          </a:p>
        </p:txBody>
      </p:sp>
      <p:sp>
        <p:nvSpPr>
          <p:cNvPr id="2" name="AutoShape 2">
            <a:extLst>
              <a:ext uri="{FF2B5EF4-FFF2-40B4-BE49-F238E27FC236}">
                <a16:creationId xmlns:a16="http://schemas.microsoft.com/office/drawing/2014/main" id="{9EEC5AC2-4410-A541-88FB-A108B8BD015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4">
            <a:extLst>
              <a:ext uri="{FF2B5EF4-FFF2-40B4-BE49-F238E27FC236}">
                <a16:creationId xmlns:a16="http://schemas.microsoft.com/office/drawing/2014/main" id="{BBF133A5-1251-C048-9F30-65445D77D59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6">
            <a:extLst>
              <a:ext uri="{FF2B5EF4-FFF2-40B4-BE49-F238E27FC236}">
                <a16:creationId xmlns:a16="http://schemas.microsoft.com/office/drawing/2014/main" id="{4D894D06-9482-144A-A374-00274CCA1685}"/>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104" name="Picture 8">
            <a:extLst>
              <a:ext uri="{FF2B5EF4-FFF2-40B4-BE49-F238E27FC236}">
                <a16:creationId xmlns:a16="http://schemas.microsoft.com/office/drawing/2014/main" id="{8ACB9107-9365-0D4D-AFDC-21390EA54B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60" y="1048885"/>
            <a:ext cx="10913280" cy="536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713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E9F31A-8C59-A04F-9B84-CA0256D40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3" name="文本框 2">
            <a:extLst>
              <a:ext uri="{FF2B5EF4-FFF2-40B4-BE49-F238E27FC236}">
                <a16:creationId xmlns:a16="http://schemas.microsoft.com/office/drawing/2014/main" id="{79551DF3-9DE7-FD4A-88A4-31C983F6C812}"/>
              </a:ext>
            </a:extLst>
          </p:cNvPr>
          <p:cNvSpPr txBox="1"/>
          <p:nvPr/>
        </p:nvSpPr>
        <p:spPr>
          <a:xfrm>
            <a:off x="146649" y="230537"/>
            <a:ext cx="1633781" cy="461665"/>
          </a:xfrm>
          <a:prstGeom prst="rect">
            <a:avLst/>
          </a:prstGeom>
          <a:noFill/>
        </p:spPr>
        <p:txBody>
          <a:bodyPr wrap="none" rtlCol="0">
            <a:spAutoFit/>
          </a:bodyPr>
          <a:lstStyle/>
          <a:p>
            <a:r>
              <a:rPr kumimoji="1" lang="zh-CN" altLang="en-US" sz="2400" b="1" dirty="0">
                <a:solidFill>
                  <a:schemeClr val="bg1"/>
                </a:solidFill>
              </a:rPr>
              <a:t>网格 </a:t>
            </a:r>
            <a:r>
              <a:rPr kumimoji="1" lang="en-US" altLang="zh-CN" sz="2400" b="1" dirty="0">
                <a:solidFill>
                  <a:schemeClr val="bg1"/>
                </a:solidFill>
              </a:rPr>
              <a:t>mesh</a:t>
            </a:r>
            <a:endParaRPr kumimoji="1" lang="zh-CN" altLang="en-US" sz="2400" b="1" dirty="0">
              <a:solidFill>
                <a:schemeClr val="bg1"/>
              </a:solidFill>
            </a:endParaRPr>
          </a:p>
        </p:txBody>
      </p:sp>
      <p:sp>
        <p:nvSpPr>
          <p:cNvPr id="4" name="矩形 3">
            <a:extLst>
              <a:ext uri="{FF2B5EF4-FFF2-40B4-BE49-F238E27FC236}">
                <a16:creationId xmlns:a16="http://schemas.microsoft.com/office/drawing/2014/main" id="{0F28FBC3-B2A0-8C40-A6D0-B8028E8E1459}"/>
              </a:ext>
            </a:extLst>
          </p:cNvPr>
          <p:cNvSpPr/>
          <p:nvPr/>
        </p:nvSpPr>
        <p:spPr>
          <a:xfrm>
            <a:off x="1078392" y="1486420"/>
            <a:ext cx="9821179" cy="646331"/>
          </a:xfrm>
          <a:prstGeom prst="rect">
            <a:avLst/>
          </a:prstGeom>
        </p:spPr>
        <p:txBody>
          <a:bodyPr wrap="square">
            <a:spAutoFit/>
          </a:bodyPr>
          <a:lstStyle/>
          <a:p>
            <a:r>
              <a:rPr lang="zh-CN" altLang="en-US" dirty="0">
                <a:solidFill>
                  <a:schemeClr val="bg1"/>
                </a:solidFill>
                <a:latin typeface="+mn-ea"/>
              </a:rPr>
              <a:t>在计算机里，</a:t>
            </a:r>
            <a:r>
              <a:rPr lang="en-US" altLang="zh-CN" dirty="0">
                <a:solidFill>
                  <a:schemeClr val="bg1"/>
                </a:solidFill>
                <a:latin typeface="+mn-ea"/>
              </a:rPr>
              <a:t>3D</a:t>
            </a:r>
            <a:r>
              <a:rPr lang="zh-CN" altLang="en-US" dirty="0">
                <a:solidFill>
                  <a:schemeClr val="bg1"/>
                </a:solidFill>
                <a:latin typeface="+mn-ea"/>
              </a:rPr>
              <a:t>世界是由点组成的，无数的面拼接成各种形状的物体。这种模型叫做网格模型。一条线是两个点组成，一个面是</a:t>
            </a:r>
            <a:r>
              <a:rPr lang="en-US" altLang="zh-CN" dirty="0">
                <a:solidFill>
                  <a:schemeClr val="bg1"/>
                </a:solidFill>
                <a:latin typeface="+mn-ea"/>
              </a:rPr>
              <a:t>3</a:t>
            </a:r>
            <a:r>
              <a:rPr lang="zh-CN" altLang="en-US" dirty="0">
                <a:solidFill>
                  <a:schemeClr val="bg1"/>
                </a:solidFill>
                <a:latin typeface="+mn-ea"/>
              </a:rPr>
              <a:t>个点组成，一个物体由多个</a:t>
            </a:r>
            <a:r>
              <a:rPr lang="en-US" altLang="zh-CN" dirty="0">
                <a:solidFill>
                  <a:schemeClr val="bg1"/>
                </a:solidFill>
                <a:latin typeface="+mn-ea"/>
              </a:rPr>
              <a:t>3</a:t>
            </a:r>
            <a:r>
              <a:rPr lang="zh-CN" altLang="en-US" dirty="0">
                <a:solidFill>
                  <a:schemeClr val="bg1"/>
                </a:solidFill>
                <a:latin typeface="+mn-ea"/>
              </a:rPr>
              <a:t>点组成的面组成。</a:t>
            </a:r>
          </a:p>
        </p:txBody>
      </p:sp>
      <p:pic>
        <p:nvPicPr>
          <p:cNvPr id="6" name="图片 5">
            <a:extLst>
              <a:ext uri="{FF2B5EF4-FFF2-40B4-BE49-F238E27FC236}">
                <a16:creationId xmlns:a16="http://schemas.microsoft.com/office/drawing/2014/main" id="{D1D31D56-A104-594A-BCF0-8AB566A4DA2E}"/>
              </a:ext>
            </a:extLst>
          </p:cNvPr>
          <p:cNvPicPr>
            <a:picLocks noChangeAspect="1"/>
          </p:cNvPicPr>
          <p:nvPr/>
        </p:nvPicPr>
        <p:blipFill>
          <a:blip r:embed="rId3"/>
          <a:stretch>
            <a:fillRect/>
          </a:stretch>
        </p:blipFill>
        <p:spPr>
          <a:xfrm>
            <a:off x="1078392" y="2563003"/>
            <a:ext cx="9591472" cy="2322885"/>
          </a:xfrm>
          <a:prstGeom prst="rect">
            <a:avLst/>
          </a:prstGeom>
        </p:spPr>
      </p:pic>
      <p:sp>
        <p:nvSpPr>
          <p:cNvPr id="7" name="文本框 6">
            <a:extLst>
              <a:ext uri="{FF2B5EF4-FFF2-40B4-BE49-F238E27FC236}">
                <a16:creationId xmlns:a16="http://schemas.microsoft.com/office/drawing/2014/main" id="{89410A37-5DD2-CA40-9F56-24AE5559F5C8}"/>
              </a:ext>
            </a:extLst>
          </p:cNvPr>
          <p:cNvSpPr txBox="1"/>
          <p:nvPr/>
        </p:nvSpPr>
        <p:spPr>
          <a:xfrm>
            <a:off x="2213510" y="5515584"/>
            <a:ext cx="7321235" cy="369332"/>
          </a:xfrm>
          <a:prstGeom prst="rect">
            <a:avLst/>
          </a:prstGeom>
          <a:noFill/>
        </p:spPr>
        <p:txBody>
          <a:bodyPr wrap="none" rtlCol="0">
            <a:spAutoFit/>
          </a:bodyPr>
          <a:lstStyle/>
          <a:p>
            <a:r>
              <a:rPr lang="zh-CN" altLang="en-US" dirty="0">
                <a:solidFill>
                  <a:schemeClr val="bg1"/>
                </a:solidFill>
                <a:latin typeface="+mn-ea"/>
              </a:rPr>
              <a:t>而网格（</a:t>
            </a:r>
            <a:r>
              <a:rPr lang="en-US" altLang="zh-CN" dirty="0">
                <a:solidFill>
                  <a:schemeClr val="bg1"/>
                </a:solidFill>
                <a:latin typeface="+mn-ea"/>
              </a:rPr>
              <a:t>mesh</a:t>
            </a:r>
            <a:r>
              <a:rPr lang="zh-CN" altLang="en-US" dirty="0">
                <a:solidFill>
                  <a:schemeClr val="bg1"/>
                </a:solidFill>
                <a:latin typeface="+mn-ea"/>
              </a:rPr>
              <a:t>）又是由几何体（</a:t>
            </a:r>
            <a:r>
              <a:rPr lang="en-US" altLang="zh-CN" dirty="0">
                <a:solidFill>
                  <a:schemeClr val="bg1"/>
                </a:solidFill>
                <a:latin typeface="+mn-ea"/>
              </a:rPr>
              <a:t>geometry</a:t>
            </a:r>
            <a:r>
              <a:rPr lang="zh-CN" altLang="en-US" dirty="0">
                <a:solidFill>
                  <a:schemeClr val="bg1"/>
                </a:solidFill>
                <a:latin typeface="+mn-ea"/>
              </a:rPr>
              <a:t>）和材质（</a:t>
            </a:r>
            <a:r>
              <a:rPr lang="en-US" altLang="zh-CN" dirty="0">
                <a:solidFill>
                  <a:schemeClr val="bg1"/>
                </a:solidFill>
                <a:latin typeface="+mn-ea"/>
              </a:rPr>
              <a:t>material</a:t>
            </a:r>
            <a:r>
              <a:rPr lang="zh-CN" altLang="en-US" dirty="0">
                <a:solidFill>
                  <a:schemeClr val="bg1"/>
                </a:solidFill>
                <a:latin typeface="+mn-ea"/>
              </a:rPr>
              <a:t>）构成的</a:t>
            </a:r>
          </a:p>
        </p:txBody>
      </p:sp>
    </p:spTree>
    <p:extLst>
      <p:ext uri="{BB962C8B-B14F-4D97-AF65-F5344CB8AC3E}">
        <p14:creationId xmlns:p14="http://schemas.microsoft.com/office/powerpoint/2010/main" val="1883417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E9F31A-8C59-A04F-9B84-CA0256D40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3" name="文本框 2">
            <a:extLst>
              <a:ext uri="{FF2B5EF4-FFF2-40B4-BE49-F238E27FC236}">
                <a16:creationId xmlns:a16="http://schemas.microsoft.com/office/drawing/2014/main" id="{79551DF3-9DE7-FD4A-88A4-31C983F6C812}"/>
              </a:ext>
            </a:extLst>
          </p:cNvPr>
          <p:cNvSpPr txBox="1"/>
          <p:nvPr/>
        </p:nvSpPr>
        <p:spPr>
          <a:xfrm>
            <a:off x="146649" y="230537"/>
            <a:ext cx="2544286" cy="461665"/>
          </a:xfrm>
          <a:prstGeom prst="rect">
            <a:avLst/>
          </a:prstGeom>
          <a:noFill/>
        </p:spPr>
        <p:txBody>
          <a:bodyPr wrap="none" rtlCol="0">
            <a:spAutoFit/>
          </a:bodyPr>
          <a:lstStyle/>
          <a:p>
            <a:r>
              <a:rPr kumimoji="1" lang="zh-CN" altLang="en-US" sz="2400" b="1" dirty="0">
                <a:solidFill>
                  <a:schemeClr val="bg1"/>
                </a:solidFill>
              </a:rPr>
              <a:t>几何体 </a:t>
            </a:r>
            <a:r>
              <a:rPr kumimoji="1" lang="en-US" altLang="zh-CN" sz="2400" b="1" dirty="0">
                <a:solidFill>
                  <a:schemeClr val="bg1"/>
                </a:solidFill>
              </a:rPr>
              <a:t>geometry</a:t>
            </a:r>
            <a:endParaRPr kumimoji="1" lang="zh-CN" altLang="en-US" sz="2400" b="1" dirty="0">
              <a:solidFill>
                <a:schemeClr val="bg1"/>
              </a:solidFill>
            </a:endParaRPr>
          </a:p>
        </p:txBody>
      </p:sp>
      <p:pic>
        <p:nvPicPr>
          <p:cNvPr id="4" name="图片 3">
            <a:extLst>
              <a:ext uri="{FF2B5EF4-FFF2-40B4-BE49-F238E27FC236}">
                <a16:creationId xmlns:a16="http://schemas.microsoft.com/office/drawing/2014/main" id="{1756A023-3C3D-234E-AD74-6B4EB3C5826C}"/>
              </a:ext>
            </a:extLst>
          </p:cNvPr>
          <p:cNvPicPr>
            <a:picLocks noChangeAspect="1"/>
          </p:cNvPicPr>
          <p:nvPr/>
        </p:nvPicPr>
        <p:blipFill>
          <a:blip r:embed="rId3"/>
          <a:stretch>
            <a:fillRect/>
          </a:stretch>
        </p:blipFill>
        <p:spPr>
          <a:xfrm>
            <a:off x="108506" y="920852"/>
            <a:ext cx="7159439" cy="3865158"/>
          </a:xfrm>
          <a:prstGeom prst="rect">
            <a:avLst/>
          </a:prstGeom>
        </p:spPr>
      </p:pic>
      <p:sp>
        <p:nvSpPr>
          <p:cNvPr id="8" name="矩形 7">
            <a:extLst>
              <a:ext uri="{FF2B5EF4-FFF2-40B4-BE49-F238E27FC236}">
                <a16:creationId xmlns:a16="http://schemas.microsoft.com/office/drawing/2014/main" id="{78AE0FCD-57C4-C945-BAEE-4FA3693B461C}"/>
              </a:ext>
            </a:extLst>
          </p:cNvPr>
          <p:cNvSpPr/>
          <p:nvPr/>
        </p:nvSpPr>
        <p:spPr>
          <a:xfrm>
            <a:off x="407115" y="5704133"/>
            <a:ext cx="10113523" cy="923330"/>
          </a:xfrm>
          <a:prstGeom prst="rect">
            <a:avLst/>
          </a:prstGeom>
        </p:spPr>
        <p:txBody>
          <a:bodyPr wrap="square">
            <a:spAutoFit/>
          </a:bodyPr>
          <a:lstStyle/>
          <a:p>
            <a:r>
              <a:rPr lang="zh-CN" altLang="en-US" dirty="0">
                <a:solidFill>
                  <a:schemeClr val="bg1"/>
                </a:solidFill>
                <a:latin typeface="+mn-ea"/>
              </a:rPr>
              <a:t>创建的时候，一般定义了渲染一个 </a:t>
            </a:r>
            <a:r>
              <a:rPr lang="en-US" altLang="zh-CN" dirty="0">
                <a:solidFill>
                  <a:schemeClr val="bg1"/>
                </a:solidFill>
                <a:latin typeface="+mn-ea"/>
              </a:rPr>
              <a:t>3D </a:t>
            </a:r>
            <a:r>
              <a:rPr lang="zh-CN" altLang="en-US" dirty="0">
                <a:solidFill>
                  <a:schemeClr val="bg1"/>
                </a:solidFill>
                <a:latin typeface="+mn-ea"/>
              </a:rPr>
              <a:t>物体所需要的基本数据：</a:t>
            </a:r>
            <a:r>
              <a:rPr lang="en-US" altLang="zh-CN" dirty="0">
                <a:solidFill>
                  <a:schemeClr val="bg1"/>
                </a:solidFill>
                <a:latin typeface="+mn-ea"/>
              </a:rPr>
              <a:t>Face </a:t>
            </a:r>
            <a:r>
              <a:rPr lang="zh-CN" altLang="en-US" dirty="0">
                <a:solidFill>
                  <a:schemeClr val="bg1"/>
                </a:solidFill>
                <a:latin typeface="+mn-ea"/>
              </a:rPr>
              <a:t>面、</a:t>
            </a:r>
            <a:r>
              <a:rPr lang="en-US" altLang="zh-CN" dirty="0">
                <a:solidFill>
                  <a:schemeClr val="bg1"/>
                </a:solidFill>
                <a:latin typeface="+mn-ea"/>
              </a:rPr>
              <a:t>Vertex </a:t>
            </a:r>
            <a:r>
              <a:rPr lang="zh-CN" altLang="en-US" dirty="0">
                <a:solidFill>
                  <a:schemeClr val="bg1"/>
                </a:solidFill>
                <a:latin typeface="+mn-ea"/>
              </a:rPr>
              <a:t>顶点等信息。</a:t>
            </a:r>
            <a:r>
              <a:rPr lang="en-US" altLang="zh-CN" dirty="0" err="1">
                <a:solidFill>
                  <a:schemeClr val="bg1"/>
                </a:solidFill>
                <a:latin typeface="+mn-ea"/>
              </a:rPr>
              <a:t>THREE.xxxGeometry</a:t>
            </a:r>
            <a:r>
              <a:rPr lang="zh-CN" altLang="en-US" dirty="0">
                <a:solidFill>
                  <a:schemeClr val="bg1"/>
                </a:solidFill>
                <a:latin typeface="+mn-ea"/>
              </a:rPr>
              <a:t>指的是框架自带的几何体，不同几何体所需要的参数有所不同，大概是</a:t>
            </a:r>
            <a:r>
              <a:rPr lang="en-US" altLang="zh-CN" dirty="0">
                <a:solidFill>
                  <a:schemeClr val="bg1"/>
                </a:solidFill>
                <a:latin typeface="+mn-ea"/>
              </a:rPr>
              <a:t>width</a:t>
            </a:r>
            <a:r>
              <a:rPr lang="zh-CN" altLang="en-US" dirty="0">
                <a:solidFill>
                  <a:schemeClr val="bg1"/>
                </a:solidFill>
                <a:latin typeface="+mn-ea"/>
              </a:rPr>
              <a:t>、</a:t>
            </a:r>
            <a:r>
              <a:rPr lang="en-US" altLang="zh-CN" dirty="0">
                <a:solidFill>
                  <a:schemeClr val="bg1"/>
                </a:solidFill>
                <a:latin typeface="+mn-ea"/>
              </a:rPr>
              <a:t>height</a:t>
            </a:r>
            <a:r>
              <a:rPr lang="zh-CN" altLang="en-US" dirty="0">
                <a:solidFill>
                  <a:schemeClr val="bg1"/>
                </a:solidFill>
                <a:latin typeface="+mn-ea"/>
              </a:rPr>
              <a:t>、</a:t>
            </a:r>
            <a:r>
              <a:rPr lang="en-US" altLang="zh-CN" dirty="0">
                <a:solidFill>
                  <a:schemeClr val="bg1"/>
                </a:solidFill>
                <a:latin typeface="+mn-ea"/>
              </a:rPr>
              <a:t>radius</a:t>
            </a:r>
            <a:r>
              <a:rPr lang="zh-CN" altLang="en-US" dirty="0">
                <a:solidFill>
                  <a:schemeClr val="bg1"/>
                </a:solidFill>
                <a:latin typeface="+mn-ea"/>
              </a:rPr>
              <a:t>、</a:t>
            </a:r>
            <a:r>
              <a:rPr lang="en-US" altLang="zh-CN" dirty="0">
                <a:solidFill>
                  <a:schemeClr val="bg1"/>
                </a:solidFill>
                <a:latin typeface="+mn-ea"/>
              </a:rPr>
              <a:t>depth</a:t>
            </a:r>
            <a:r>
              <a:rPr lang="zh-CN" altLang="en-US" dirty="0">
                <a:solidFill>
                  <a:schemeClr val="bg1"/>
                </a:solidFill>
                <a:latin typeface="+mn-ea"/>
              </a:rPr>
              <a:t>、</a:t>
            </a:r>
            <a:r>
              <a:rPr lang="en-US" altLang="zh-CN" dirty="0">
                <a:solidFill>
                  <a:schemeClr val="bg1"/>
                </a:solidFill>
                <a:latin typeface="+mn-ea"/>
              </a:rPr>
              <a:t>segment</a:t>
            </a:r>
            <a:r>
              <a:rPr lang="zh-CN" altLang="en-US" dirty="0">
                <a:solidFill>
                  <a:schemeClr val="bg1"/>
                </a:solidFill>
                <a:latin typeface="+mn-ea"/>
              </a:rPr>
              <a:t>、</a:t>
            </a:r>
            <a:r>
              <a:rPr lang="en-US" altLang="zh-CN" dirty="0">
                <a:solidFill>
                  <a:schemeClr val="bg1"/>
                </a:solidFill>
                <a:latin typeface="+mn-ea"/>
              </a:rPr>
              <a:t>detail</a:t>
            </a:r>
            <a:r>
              <a:rPr lang="zh-CN" altLang="en-US" dirty="0">
                <a:solidFill>
                  <a:schemeClr val="bg1"/>
                </a:solidFill>
                <a:latin typeface="+mn-ea"/>
              </a:rPr>
              <a:t>、</a:t>
            </a:r>
            <a:r>
              <a:rPr lang="en-US" altLang="zh-CN" dirty="0">
                <a:solidFill>
                  <a:schemeClr val="bg1"/>
                </a:solidFill>
                <a:latin typeface="+mn-ea"/>
              </a:rPr>
              <a:t>angle</a:t>
            </a:r>
            <a:r>
              <a:rPr lang="zh-CN" altLang="en-US" dirty="0">
                <a:solidFill>
                  <a:schemeClr val="bg1"/>
                </a:solidFill>
                <a:latin typeface="+mn-ea"/>
              </a:rPr>
              <a:t>等属性</a:t>
            </a:r>
          </a:p>
        </p:txBody>
      </p:sp>
      <p:sp>
        <p:nvSpPr>
          <p:cNvPr id="9" name="矩形 8">
            <a:extLst>
              <a:ext uri="{FF2B5EF4-FFF2-40B4-BE49-F238E27FC236}">
                <a16:creationId xmlns:a16="http://schemas.microsoft.com/office/drawing/2014/main" id="{3164C1F2-6EDF-E049-80AB-4567B91D2D39}"/>
              </a:ext>
            </a:extLst>
          </p:cNvPr>
          <p:cNvSpPr/>
          <p:nvPr/>
        </p:nvSpPr>
        <p:spPr>
          <a:xfrm>
            <a:off x="407115" y="5124159"/>
            <a:ext cx="6096000" cy="369332"/>
          </a:xfrm>
          <a:prstGeom prst="rect">
            <a:avLst/>
          </a:prstGeom>
        </p:spPr>
        <p:txBody>
          <a:bodyPr>
            <a:spAutoFit/>
          </a:bodyPr>
          <a:lstStyle/>
          <a:p>
            <a:r>
              <a:rPr lang="en-US" altLang="zh-CN" b="1" dirty="0">
                <a:solidFill>
                  <a:schemeClr val="bg1"/>
                </a:solidFill>
                <a:latin typeface="+mn-ea"/>
              </a:rPr>
              <a:t>const</a:t>
            </a:r>
            <a:r>
              <a:rPr lang="en-US" altLang="zh-CN" dirty="0">
                <a:solidFill>
                  <a:schemeClr val="bg1"/>
                </a:solidFill>
                <a:latin typeface="+mn-ea"/>
              </a:rPr>
              <a:t> geometry = </a:t>
            </a:r>
            <a:r>
              <a:rPr lang="en-US" altLang="zh-CN" b="1" dirty="0">
                <a:solidFill>
                  <a:schemeClr val="bg1"/>
                </a:solidFill>
                <a:latin typeface="+mn-ea"/>
              </a:rPr>
              <a:t>new</a:t>
            </a:r>
            <a:r>
              <a:rPr lang="en-US" altLang="zh-CN" dirty="0">
                <a:solidFill>
                  <a:schemeClr val="bg1"/>
                </a:solidFill>
                <a:latin typeface="+mn-ea"/>
              </a:rPr>
              <a:t> </a:t>
            </a:r>
            <a:r>
              <a:rPr lang="en-US" altLang="zh-CN" dirty="0" err="1">
                <a:solidFill>
                  <a:schemeClr val="bg1"/>
                </a:solidFill>
                <a:latin typeface="+mn-ea"/>
              </a:rPr>
              <a:t>THREE.BoxBufferGeometry</a:t>
            </a:r>
            <a:r>
              <a:rPr lang="en-US" altLang="zh-CN" dirty="0">
                <a:solidFill>
                  <a:schemeClr val="bg1"/>
                </a:solidFill>
                <a:latin typeface="+mn-ea"/>
              </a:rPr>
              <a:t>( 1, 1, 1 )</a:t>
            </a:r>
            <a:endParaRPr lang="zh-CN" altLang="en-US" dirty="0">
              <a:solidFill>
                <a:schemeClr val="bg1"/>
              </a:solidFill>
              <a:latin typeface="+mn-ea"/>
            </a:endParaRPr>
          </a:p>
        </p:txBody>
      </p:sp>
      <p:sp>
        <p:nvSpPr>
          <p:cNvPr id="10" name="矩形 9">
            <a:extLst>
              <a:ext uri="{FF2B5EF4-FFF2-40B4-BE49-F238E27FC236}">
                <a16:creationId xmlns:a16="http://schemas.microsoft.com/office/drawing/2014/main" id="{98C38032-4010-E94B-A8F2-612FB9D8DD17}"/>
              </a:ext>
            </a:extLst>
          </p:cNvPr>
          <p:cNvSpPr/>
          <p:nvPr/>
        </p:nvSpPr>
        <p:spPr>
          <a:xfrm>
            <a:off x="7367081" y="921873"/>
            <a:ext cx="4824919" cy="1200329"/>
          </a:xfrm>
          <a:prstGeom prst="rect">
            <a:avLst/>
          </a:prstGeom>
        </p:spPr>
        <p:txBody>
          <a:bodyPr wrap="square">
            <a:spAutoFit/>
          </a:bodyPr>
          <a:lstStyle/>
          <a:p>
            <a:r>
              <a:rPr lang="zh-CN" altLang="en-US" dirty="0">
                <a:solidFill>
                  <a:schemeClr val="bg1"/>
                </a:solidFill>
                <a:latin typeface="+mn-ea"/>
              </a:rPr>
              <a:t>计算机内的</a:t>
            </a:r>
            <a:r>
              <a:rPr lang="en-US" altLang="zh-CN" dirty="0">
                <a:solidFill>
                  <a:schemeClr val="bg1"/>
                </a:solidFill>
                <a:latin typeface="+mn-ea"/>
              </a:rPr>
              <a:t>3D</a:t>
            </a:r>
            <a:r>
              <a:rPr lang="zh-CN" altLang="en-US" dirty="0">
                <a:solidFill>
                  <a:schemeClr val="bg1"/>
                </a:solidFill>
                <a:latin typeface="+mn-ea"/>
              </a:rPr>
              <a:t>世界是由点组成，两个点能够组成一条直线，三个不在一条直线上的点就能够组成一个三角形面，无数三角形面就能够组成各种形状的几何体。</a:t>
            </a:r>
          </a:p>
        </p:txBody>
      </p:sp>
      <p:pic>
        <p:nvPicPr>
          <p:cNvPr id="11268" name="Picture 4">
            <a:extLst>
              <a:ext uri="{FF2B5EF4-FFF2-40B4-BE49-F238E27FC236}">
                <a16:creationId xmlns:a16="http://schemas.microsoft.com/office/drawing/2014/main" id="{99987484-D0C7-A248-8438-5F6922E161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6347" y="2213420"/>
            <a:ext cx="3085559" cy="277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177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9E9F31A-8C59-A04F-9B84-CA0256D40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3" name="文本框 2">
            <a:extLst>
              <a:ext uri="{FF2B5EF4-FFF2-40B4-BE49-F238E27FC236}">
                <a16:creationId xmlns:a16="http://schemas.microsoft.com/office/drawing/2014/main" id="{79551DF3-9DE7-FD4A-88A4-31C983F6C812}"/>
              </a:ext>
            </a:extLst>
          </p:cNvPr>
          <p:cNvSpPr txBox="1"/>
          <p:nvPr/>
        </p:nvSpPr>
        <p:spPr>
          <a:xfrm>
            <a:off x="146649" y="230537"/>
            <a:ext cx="2026517" cy="461665"/>
          </a:xfrm>
          <a:prstGeom prst="rect">
            <a:avLst/>
          </a:prstGeom>
          <a:noFill/>
        </p:spPr>
        <p:txBody>
          <a:bodyPr wrap="none" rtlCol="0">
            <a:spAutoFit/>
          </a:bodyPr>
          <a:lstStyle/>
          <a:p>
            <a:r>
              <a:rPr kumimoji="1" lang="zh-CN" altLang="en-US" sz="2400" b="1" dirty="0">
                <a:solidFill>
                  <a:schemeClr val="bg1"/>
                </a:solidFill>
              </a:rPr>
              <a:t>材质 </a:t>
            </a:r>
            <a:r>
              <a:rPr kumimoji="1" lang="en-US" altLang="zh-CN" sz="2400" b="1" dirty="0">
                <a:solidFill>
                  <a:schemeClr val="bg1"/>
                </a:solidFill>
              </a:rPr>
              <a:t>material</a:t>
            </a:r>
            <a:endParaRPr kumimoji="1" lang="zh-CN" altLang="en-US" sz="2400" b="1" dirty="0">
              <a:solidFill>
                <a:schemeClr val="bg1"/>
              </a:solidFill>
            </a:endParaRPr>
          </a:p>
        </p:txBody>
      </p:sp>
      <p:pic>
        <p:nvPicPr>
          <p:cNvPr id="12290" name="Picture 2">
            <a:extLst>
              <a:ext uri="{FF2B5EF4-FFF2-40B4-BE49-F238E27FC236}">
                <a16:creationId xmlns:a16="http://schemas.microsoft.com/office/drawing/2014/main" id="{741E2919-CC28-A342-8D65-E1E109026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49" y="1736571"/>
            <a:ext cx="5809304" cy="481987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F53F9FC-E796-C645-8D82-6F16ABC13711}"/>
              </a:ext>
            </a:extLst>
          </p:cNvPr>
          <p:cNvSpPr txBox="1"/>
          <p:nvPr/>
        </p:nvSpPr>
        <p:spPr>
          <a:xfrm>
            <a:off x="301963" y="805083"/>
            <a:ext cx="11649142" cy="646331"/>
          </a:xfrm>
          <a:prstGeom prst="rect">
            <a:avLst/>
          </a:prstGeom>
          <a:noFill/>
        </p:spPr>
        <p:txBody>
          <a:bodyPr wrap="square" rtlCol="0">
            <a:spAutoFit/>
          </a:bodyPr>
          <a:lstStyle/>
          <a:p>
            <a:r>
              <a:rPr lang="zh-CN" altLang="en-US" dirty="0">
                <a:solidFill>
                  <a:schemeClr val="bg1"/>
                </a:solidFill>
              </a:rPr>
              <a:t>创建几何体时通过指定几何体的顶点和三角形的面确定了几何体的形状，另外还需要给几何体添加皮肤才能实现物体的效果，材质就像物体的皮肤，决定了物体的质感。常见的材质有如下几种：</a:t>
            </a:r>
            <a:endParaRPr kumimoji="1" lang="zh-CN" altLang="en-US" dirty="0">
              <a:solidFill>
                <a:schemeClr val="bg1"/>
              </a:solidFill>
            </a:endParaRPr>
          </a:p>
        </p:txBody>
      </p:sp>
      <p:sp>
        <p:nvSpPr>
          <p:cNvPr id="5" name="文本框 4">
            <a:extLst>
              <a:ext uri="{FF2B5EF4-FFF2-40B4-BE49-F238E27FC236}">
                <a16:creationId xmlns:a16="http://schemas.microsoft.com/office/drawing/2014/main" id="{08888672-A4C4-234B-8F7C-F15B5AB74888}"/>
              </a:ext>
            </a:extLst>
          </p:cNvPr>
          <p:cNvSpPr txBox="1"/>
          <p:nvPr/>
        </p:nvSpPr>
        <p:spPr>
          <a:xfrm>
            <a:off x="6096000" y="1736572"/>
            <a:ext cx="5839838" cy="5078314"/>
          </a:xfrm>
          <a:prstGeom prst="rect">
            <a:avLst/>
          </a:prstGeom>
          <a:noFill/>
        </p:spPr>
        <p:txBody>
          <a:bodyPr wrap="square" rtlCol="0">
            <a:spAutoFit/>
          </a:bodyPr>
          <a:lstStyle/>
          <a:p>
            <a:r>
              <a:rPr lang="zh-CN" altLang="en-US" dirty="0">
                <a:solidFill>
                  <a:schemeClr val="bg1"/>
                </a:solidFill>
                <a:latin typeface="+mn-ea"/>
              </a:rPr>
              <a:t>基础材质：以简单着色方式来绘制几何体的材质，不受光照影响。</a:t>
            </a:r>
            <a:endParaRPr lang="en-US" altLang="zh-CN" dirty="0">
              <a:solidFill>
                <a:schemeClr val="bg1"/>
              </a:solidFill>
              <a:latin typeface="+mn-ea"/>
            </a:endParaRPr>
          </a:p>
          <a:p>
            <a:endParaRPr lang="en-US" altLang="zh-CN" dirty="0">
              <a:solidFill>
                <a:schemeClr val="bg1"/>
              </a:solidFill>
              <a:latin typeface="+mn-ea"/>
            </a:endParaRPr>
          </a:p>
          <a:p>
            <a:r>
              <a:rPr lang="zh-CN" altLang="en-US" dirty="0">
                <a:solidFill>
                  <a:schemeClr val="bg1"/>
                </a:solidFill>
                <a:latin typeface="+mn-ea"/>
              </a:rPr>
              <a:t>深度材质：按深度绘制几何体的材质。深度基于相机远近端面，离近端面越近就越白，离远端面越近就越黑。</a:t>
            </a:r>
            <a:endParaRPr lang="en-US" altLang="zh-CN" dirty="0">
              <a:solidFill>
                <a:schemeClr val="bg1"/>
              </a:solidFill>
              <a:latin typeface="+mn-ea"/>
            </a:endParaRPr>
          </a:p>
          <a:p>
            <a:endParaRPr lang="en-US" altLang="zh-CN" dirty="0">
              <a:solidFill>
                <a:schemeClr val="bg1"/>
              </a:solidFill>
              <a:latin typeface="+mn-ea"/>
            </a:endParaRPr>
          </a:p>
          <a:p>
            <a:r>
              <a:rPr lang="zh-CN" altLang="en-US" dirty="0">
                <a:solidFill>
                  <a:schemeClr val="bg1"/>
                </a:solidFill>
                <a:latin typeface="+mn-ea"/>
              </a:rPr>
              <a:t>法向量材质：把法向量映射到</a:t>
            </a:r>
            <a:r>
              <a:rPr lang="en-US" altLang="zh-CN" dirty="0">
                <a:solidFill>
                  <a:schemeClr val="bg1"/>
                </a:solidFill>
                <a:latin typeface="+mn-ea"/>
              </a:rPr>
              <a:t>RGB</a:t>
            </a:r>
            <a:r>
              <a:rPr lang="zh-CN" altLang="en-US" dirty="0">
                <a:solidFill>
                  <a:schemeClr val="bg1"/>
                </a:solidFill>
                <a:latin typeface="+mn-ea"/>
              </a:rPr>
              <a:t>颜色的材质。</a:t>
            </a:r>
            <a:endParaRPr lang="en-US" altLang="zh-CN" dirty="0">
              <a:solidFill>
                <a:schemeClr val="bg1"/>
              </a:solidFill>
              <a:latin typeface="+mn-ea"/>
            </a:endParaRPr>
          </a:p>
          <a:p>
            <a:endParaRPr lang="en-US" altLang="zh-CN" dirty="0">
              <a:solidFill>
                <a:schemeClr val="bg1"/>
              </a:solidFill>
              <a:latin typeface="+mn-ea"/>
            </a:endParaRPr>
          </a:p>
          <a:p>
            <a:r>
              <a:rPr lang="en-US" altLang="zh-CN" dirty="0">
                <a:solidFill>
                  <a:schemeClr val="bg1"/>
                </a:solidFill>
                <a:latin typeface="+mn-ea"/>
              </a:rPr>
              <a:t>Lambert</a:t>
            </a:r>
            <a:r>
              <a:rPr lang="zh-CN" altLang="en-US" dirty="0">
                <a:solidFill>
                  <a:schemeClr val="bg1"/>
                </a:solidFill>
                <a:latin typeface="+mn-ea"/>
              </a:rPr>
              <a:t>材质：是一种需要光源的材质，非光泽表面的材质，没有镜面高光，适用于石膏等表面粗糙的物体。</a:t>
            </a:r>
            <a:endParaRPr lang="en-US" altLang="zh-CN" dirty="0">
              <a:solidFill>
                <a:schemeClr val="bg1"/>
              </a:solidFill>
              <a:latin typeface="+mn-ea"/>
            </a:endParaRPr>
          </a:p>
          <a:p>
            <a:endParaRPr lang="en-US" altLang="zh-CN" dirty="0">
              <a:solidFill>
                <a:schemeClr val="bg1"/>
              </a:solidFill>
              <a:latin typeface="+mn-ea"/>
            </a:endParaRPr>
          </a:p>
          <a:p>
            <a:r>
              <a:rPr lang="en-US" altLang="zh-CN" dirty="0" err="1">
                <a:solidFill>
                  <a:schemeClr val="bg1"/>
                </a:solidFill>
                <a:latin typeface="+mn-ea"/>
              </a:rPr>
              <a:t>Phong</a:t>
            </a:r>
            <a:r>
              <a:rPr lang="zh-CN" altLang="en-US" dirty="0">
                <a:solidFill>
                  <a:schemeClr val="bg1"/>
                </a:solidFill>
                <a:latin typeface="+mn-ea"/>
              </a:rPr>
              <a:t>材质：也是一种需要光源的材质，具有镜面高光的光泽表面的材质，适用于金属、漆面等反光的物体。</a:t>
            </a:r>
            <a:endParaRPr lang="en-US" altLang="zh-CN" dirty="0">
              <a:solidFill>
                <a:schemeClr val="bg1"/>
              </a:solidFill>
              <a:latin typeface="+mn-ea"/>
            </a:endParaRPr>
          </a:p>
          <a:p>
            <a:endParaRPr lang="en-US" altLang="zh-CN" dirty="0">
              <a:solidFill>
                <a:schemeClr val="bg1"/>
              </a:solidFill>
              <a:latin typeface="+mn-ea"/>
            </a:endParaRPr>
          </a:p>
          <a:p>
            <a:r>
              <a:rPr lang="zh-CN" altLang="en-US" dirty="0">
                <a:solidFill>
                  <a:schemeClr val="bg1"/>
                </a:solidFill>
                <a:latin typeface="+mn-ea"/>
              </a:rPr>
              <a:t>材质捕获：使用存储了光照和反射等信息的贴图，然后利用法线方向进行采样。优点是可以用很低的消耗来实现很多特殊风格的效果；缺点是仅对于固定相机视角的情况较好。</a:t>
            </a:r>
          </a:p>
        </p:txBody>
      </p:sp>
    </p:spTree>
    <p:extLst>
      <p:ext uri="{BB962C8B-B14F-4D97-AF65-F5344CB8AC3E}">
        <p14:creationId xmlns:p14="http://schemas.microsoft.com/office/powerpoint/2010/main" val="42145227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D56A8A-1914-7041-851C-6D62E4AE5F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3" name="文本框 2">
            <a:extLst>
              <a:ext uri="{FF2B5EF4-FFF2-40B4-BE49-F238E27FC236}">
                <a16:creationId xmlns:a16="http://schemas.microsoft.com/office/drawing/2014/main" id="{071D50BA-08B6-9E46-99DB-C818C134C693}"/>
              </a:ext>
            </a:extLst>
          </p:cNvPr>
          <p:cNvSpPr txBox="1"/>
          <p:nvPr/>
        </p:nvSpPr>
        <p:spPr>
          <a:xfrm>
            <a:off x="146649" y="230537"/>
            <a:ext cx="800219" cy="461665"/>
          </a:xfrm>
          <a:prstGeom prst="rect">
            <a:avLst/>
          </a:prstGeom>
          <a:noFill/>
        </p:spPr>
        <p:txBody>
          <a:bodyPr wrap="none" rtlCol="0">
            <a:spAutoFit/>
          </a:bodyPr>
          <a:lstStyle/>
          <a:p>
            <a:r>
              <a:rPr kumimoji="1" lang="zh-CN" altLang="en-US" sz="2400" b="1" dirty="0">
                <a:solidFill>
                  <a:schemeClr val="bg1"/>
                </a:solidFill>
              </a:rPr>
              <a:t>光源</a:t>
            </a:r>
          </a:p>
        </p:txBody>
      </p:sp>
      <p:sp>
        <p:nvSpPr>
          <p:cNvPr id="4" name="矩形 3">
            <a:extLst>
              <a:ext uri="{FF2B5EF4-FFF2-40B4-BE49-F238E27FC236}">
                <a16:creationId xmlns:a16="http://schemas.microsoft.com/office/drawing/2014/main" id="{16957AD6-DCFF-0343-9028-DB68B2F7E593}"/>
              </a:ext>
            </a:extLst>
          </p:cNvPr>
          <p:cNvSpPr/>
          <p:nvPr/>
        </p:nvSpPr>
        <p:spPr>
          <a:xfrm>
            <a:off x="470171" y="1005139"/>
            <a:ext cx="10804186" cy="646331"/>
          </a:xfrm>
          <a:prstGeom prst="rect">
            <a:avLst/>
          </a:prstGeom>
        </p:spPr>
        <p:txBody>
          <a:bodyPr wrap="square">
            <a:spAutoFit/>
          </a:bodyPr>
          <a:lstStyle/>
          <a:p>
            <a:r>
              <a:rPr lang="zh-CN" altLang="en-US" dirty="0">
                <a:solidFill>
                  <a:schemeClr val="bg1"/>
                </a:solidFill>
                <a:latin typeface="+mn-ea"/>
              </a:rPr>
              <a:t>前面提到的光敏材质（</a:t>
            </a:r>
            <a:r>
              <a:rPr lang="en-US" altLang="zh-CN" dirty="0">
                <a:solidFill>
                  <a:schemeClr val="bg1"/>
                </a:solidFill>
                <a:latin typeface="+mn-ea"/>
              </a:rPr>
              <a:t>Lambert</a:t>
            </a:r>
            <a:r>
              <a:rPr lang="zh-CN" altLang="en-US" dirty="0">
                <a:solidFill>
                  <a:schemeClr val="bg1"/>
                </a:solidFill>
                <a:latin typeface="+mn-ea"/>
              </a:rPr>
              <a:t>材质和</a:t>
            </a:r>
            <a:r>
              <a:rPr lang="en-US" altLang="zh-CN" dirty="0" err="1">
                <a:solidFill>
                  <a:schemeClr val="bg1"/>
                </a:solidFill>
                <a:latin typeface="+mn-ea"/>
              </a:rPr>
              <a:t>Phong</a:t>
            </a:r>
            <a:r>
              <a:rPr lang="zh-CN" altLang="en-US" dirty="0">
                <a:solidFill>
                  <a:schemeClr val="bg1"/>
                </a:solidFill>
                <a:latin typeface="+mn-ea"/>
              </a:rPr>
              <a:t>材质）需要使用光源来渲染出</a:t>
            </a:r>
            <a:r>
              <a:rPr lang="en-US" altLang="zh-CN" dirty="0">
                <a:solidFill>
                  <a:schemeClr val="bg1"/>
                </a:solidFill>
                <a:latin typeface="+mn-ea"/>
              </a:rPr>
              <a:t>3D</a:t>
            </a:r>
            <a:r>
              <a:rPr lang="zh-CN" altLang="en-US" dirty="0">
                <a:solidFill>
                  <a:schemeClr val="bg1"/>
                </a:solidFill>
                <a:latin typeface="+mn-ea"/>
              </a:rPr>
              <a:t>效果，在使用时需要将创建的光源添加到场景中，否则无法产生光照效果。下面介绍一下常用的光源及特点。</a:t>
            </a:r>
          </a:p>
        </p:txBody>
      </p:sp>
      <p:pic>
        <p:nvPicPr>
          <p:cNvPr id="9218" name="Picture 2">
            <a:extLst>
              <a:ext uri="{FF2B5EF4-FFF2-40B4-BE49-F238E27FC236}">
                <a16:creationId xmlns:a16="http://schemas.microsoft.com/office/drawing/2014/main" id="{5FDF5F16-9B0B-3A4A-8C61-AE9AD5180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6315" y="3686784"/>
            <a:ext cx="4079369" cy="261079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42C9746-1F03-FC40-AE03-BE64B6AC51E0}"/>
              </a:ext>
            </a:extLst>
          </p:cNvPr>
          <p:cNvSpPr txBox="1"/>
          <p:nvPr/>
        </p:nvSpPr>
        <p:spPr>
          <a:xfrm>
            <a:off x="546758" y="1970888"/>
            <a:ext cx="8540370" cy="1200329"/>
          </a:xfrm>
          <a:prstGeom prst="rect">
            <a:avLst/>
          </a:prstGeom>
          <a:noFill/>
        </p:spPr>
        <p:txBody>
          <a:bodyPr wrap="square" rtlCol="0">
            <a:spAutoFit/>
          </a:bodyPr>
          <a:lstStyle/>
          <a:p>
            <a:r>
              <a:rPr lang="zh-CN" altLang="en-US" dirty="0">
                <a:solidFill>
                  <a:schemeClr val="bg1"/>
                </a:solidFill>
              </a:rPr>
              <a:t>点光源类似蜡烛放出的光，不同的是蜡烛有底座，点光源没有底座，可以把点光源想象成悬浮在空中的火苗，点光源放出的光线来自同一点，且方向辐射向四面八方，点光源在传播过程中有衰弱，如下图所示，点光源在接近地面的位置，物体底部离点光源近，物体顶部离光源远，照到物体顶部的光就弱些，所以顶部会比底部暗些。</a:t>
            </a:r>
          </a:p>
        </p:txBody>
      </p:sp>
    </p:spTree>
    <p:extLst>
      <p:ext uri="{BB962C8B-B14F-4D97-AF65-F5344CB8AC3E}">
        <p14:creationId xmlns:p14="http://schemas.microsoft.com/office/powerpoint/2010/main" val="32826690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6D56A8A-1914-7041-851C-6D62E4AE5F3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3" name="文本框 2">
            <a:extLst>
              <a:ext uri="{FF2B5EF4-FFF2-40B4-BE49-F238E27FC236}">
                <a16:creationId xmlns:a16="http://schemas.microsoft.com/office/drawing/2014/main" id="{071D50BA-08B6-9E46-99DB-C818C134C693}"/>
              </a:ext>
            </a:extLst>
          </p:cNvPr>
          <p:cNvSpPr txBox="1"/>
          <p:nvPr/>
        </p:nvSpPr>
        <p:spPr>
          <a:xfrm>
            <a:off x="146649" y="230537"/>
            <a:ext cx="800219" cy="461665"/>
          </a:xfrm>
          <a:prstGeom prst="rect">
            <a:avLst/>
          </a:prstGeom>
          <a:noFill/>
        </p:spPr>
        <p:txBody>
          <a:bodyPr wrap="none" rtlCol="0">
            <a:spAutoFit/>
          </a:bodyPr>
          <a:lstStyle/>
          <a:p>
            <a:r>
              <a:rPr kumimoji="1" lang="zh-CN" altLang="en-US" sz="2400" b="1" dirty="0">
                <a:solidFill>
                  <a:schemeClr val="bg1"/>
                </a:solidFill>
              </a:rPr>
              <a:t>纹理</a:t>
            </a:r>
          </a:p>
        </p:txBody>
      </p:sp>
      <p:sp>
        <p:nvSpPr>
          <p:cNvPr id="4" name="矩形 3">
            <a:extLst>
              <a:ext uri="{FF2B5EF4-FFF2-40B4-BE49-F238E27FC236}">
                <a16:creationId xmlns:a16="http://schemas.microsoft.com/office/drawing/2014/main" id="{16957AD6-DCFF-0343-9028-DB68B2F7E593}"/>
              </a:ext>
            </a:extLst>
          </p:cNvPr>
          <p:cNvSpPr/>
          <p:nvPr/>
        </p:nvSpPr>
        <p:spPr>
          <a:xfrm>
            <a:off x="470171" y="1005139"/>
            <a:ext cx="10804186" cy="646331"/>
          </a:xfrm>
          <a:prstGeom prst="rect">
            <a:avLst/>
          </a:prstGeom>
        </p:spPr>
        <p:txBody>
          <a:bodyPr wrap="square">
            <a:spAutoFit/>
          </a:bodyPr>
          <a:lstStyle/>
          <a:p>
            <a:r>
              <a:rPr lang="zh-CN" altLang="en-US" dirty="0">
                <a:solidFill>
                  <a:schemeClr val="bg1"/>
                </a:solidFill>
                <a:latin typeface="+mn-ea"/>
              </a:rPr>
              <a:t>前面提到的光敏材质（</a:t>
            </a:r>
            <a:r>
              <a:rPr lang="en-US" altLang="zh-CN" dirty="0">
                <a:solidFill>
                  <a:schemeClr val="bg1"/>
                </a:solidFill>
                <a:latin typeface="+mn-ea"/>
              </a:rPr>
              <a:t>Lambert</a:t>
            </a:r>
            <a:r>
              <a:rPr lang="zh-CN" altLang="en-US" dirty="0">
                <a:solidFill>
                  <a:schemeClr val="bg1"/>
                </a:solidFill>
                <a:latin typeface="+mn-ea"/>
              </a:rPr>
              <a:t>材质和</a:t>
            </a:r>
            <a:r>
              <a:rPr lang="en-US" altLang="zh-CN" dirty="0" err="1">
                <a:solidFill>
                  <a:schemeClr val="bg1"/>
                </a:solidFill>
                <a:latin typeface="+mn-ea"/>
              </a:rPr>
              <a:t>Phong</a:t>
            </a:r>
            <a:r>
              <a:rPr lang="zh-CN" altLang="en-US" dirty="0">
                <a:solidFill>
                  <a:schemeClr val="bg1"/>
                </a:solidFill>
                <a:latin typeface="+mn-ea"/>
              </a:rPr>
              <a:t>材质）需要使用光源来渲染出</a:t>
            </a:r>
            <a:r>
              <a:rPr lang="en-US" altLang="zh-CN" dirty="0">
                <a:solidFill>
                  <a:schemeClr val="bg1"/>
                </a:solidFill>
                <a:latin typeface="+mn-ea"/>
              </a:rPr>
              <a:t>3D</a:t>
            </a:r>
            <a:r>
              <a:rPr lang="zh-CN" altLang="en-US" dirty="0">
                <a:solidFill>
                  <a:schemeClr val="bg1"/>
                </a:solidFill>
                <a:latin typeface="+mn-ea"/>
              </a:rPr>
              <a:t>效果，在使用时需要将创建的光源添加到场景中，否则无法产生光照效果。下面介绍一下常用的光源及特点。</a:t>
            </a:r>
          </a:p>
        </p:txBody>
      </p:sp>
    </p:spTree>
    <p:extLst>
      <p:ext uri="{BB962C8B-B14F-4D97-AF65-F5344CB8AC3E}">
        <p14:creationId xmlns:p14="http://schemas.microsoft.com/office/powerpoint/2010/main" val="91941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2646878" cy="461665"/>
          </a:xfrm>
          <a:prstGeom prst="rect">
            <a:avLst/>
          </a:prstGeom>
          <a:noFill/>
        </p:spPr>
        <p:txBody>
          <a:bodyPr wrap="none" rtlCol="0">
            <a:spAutoFit/>
          </a:bodyPr>
          <a:lstStyle/>
          <a:p>
            <a:r>
              <a:rPr kumimoji="1" lang="zh-CN" altLang="en-US" sz="2400" b="1" dirty="0">
                <a:solidFill>
                  <a:schemeClr val="bg1"/>
                </a:solidFill>
              </a:rPr>
              <a:t>场景</a:t>
            </a:r>
            <a:r>
              <a:rPr kumimoji="1" lang="en-US" altLang="zh-CN" sz="2400" b="1" dirty="0">
                <a:solidFill>
                  <a:schemeClr val="bg1"/>
                </a:solidFill>
              </a:rPr>
              <a:t>-</a:t>
            </a:r>
            <a:r>
              <a:rPr kumimoji="1" lang="zh-CN" altLang="en-US" sz="2400" b="1" dirty="0">
                <a:solidFill>
                  <a:schemeClr val="bg1"/>
                </a:solidFill>
              </a:rPr>
              <a:t>相机</a:t>
            </a:r>
            <a:r>
              <a:rPr kumimoji="1" lang="en-US" altLang="zh-CN" sz="2400" b="1" dirty="0">
                <a:solidFill>
                  <a:schemeClr val="bg1"/>
                </a:solidFill>
              </a:rPr>
              <a:t>-</a:t>
            </a:r>
            <a:r>
              <a:rPr kumimoji="1" lang="zh-CN" altLang="en-US" sz="2400" b="1" dirty="0">
                <a:solidFill>
                  <a:schemeClr val="bg1"/>
                </a:solidFill>
              </a:rPr>
              <a:t>渲染器</a:t>
            </a:r>
          </a:p>
        </p:txBody>
      </p:sp>
      <p:pic>
        <p:nvPicPr>
          <p:cNvPr id="3" name="图片 2">
            <a:extLst>
              <a:ext uri="{FF2B5EF4-FFF2-40B4-BE49-F238E27FC236}">
                <a16:creationId xmlns:a16="http://schemas.microsoft.com/office/drawing/2014/main" id="{ADA0A920-F4DE-2D44-A4D0-D3CDF1DFDCA3}"/>
              </a:ext>
            </a:extLst>
          </p:cNvPr>
          <p:cNvPicPr>
            <a:picLocks noChangeAspect="1"/>
          </p:cNvPicPr>
          <p:nvPr/>
        </p:nvPicPr>
        <p:blipFill>
          <a:blip r:embed="rId3"/>
          <a:stretch>
            <a:fillRect/>
          </a:stretch>
        </p:blipFill>
        <p:spPr>
          <a:xfrm>
            <a:off x="2429689" y="931703"/>
            <a:ext cx="7332621" cy="5464632"/>
          </a:xfrm>
          <a:prstGeom prst="rect">
            <a:avLst/>
          </a:prstGeom>
        </p:spPr>
      </p:pic>
    </p:spTree>
    <p:extLst>
      <p:ext uri="{BB962C8B-B14F-4D97-AF65-F5344CB8AC3E}">
        <p14:creationId xmlns:p14="http://schemas.microsoft.com/office/powerpoint/2010/main" val="1551437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800219" cy="461665"/>
          </a:xfrm>
          <a:prstGeom prst="rect">
            <a:avLst/>
          </a:prstGeom>
          <a:noFill/>
        </p:spPr>
        <p:txBody>
          <a:bodyPr wrap="none" rtlCol="0">
            <a:spAutoFit/>
          </a:bodyPr>
          <a:lstStyle/>
          <a:p>
            <a:r>
              <a:rPr kumimoji="1" lang="zh-CN" altLang="en-US" sz="2400" b="1" dirty="0">
                <a:solidFill>
                  <a:schemeClr val="bg1"/>
                </a:solidFill>
              </a:rPr>
              <a:t>相机</a:t>
            </a:r>
          </a:p>
        </p:txBody>
      </p:sp>
      <p:sp>
        <p:nvSpPr>
          <p:cNvPr id="2" name="矩形 1">
            <a:extLst>
              <a:ext uri="{FF2B5EF4-FFF2-40B4-BE49-F238E27FC236}">
                <a16:creationId xmlns:a16="http://schemas.microsoft.com/office/drawing/2014/main" id="{53DFB067-3C66-0B4D-9F54-7F060AE238F7}"/>
              </a:ext>
            </a:extLst>
          </p:cNvPr>
          <p:cNvSpPr/>
          <p:nvPr/>
        </p:nvSpPr>
        <p:spPr>
          <a:xfrm>
            <a:off x="8281479" y="1849134"/>
            <a:ext cx="3323620" cy="923330"/>
          </a:xfrm>
          <a:prstGeom prst="rect">
            <a:avLst/>
          </a:prstGeom>
        </p:spPr>
        <p:txBody>
          <a:bodyPr wrap="square">
            <a:spAutoFit/>
          </a:bodyPr>
          <a:lstStyle/>
          <a:p>
            <a:r>
              <a:rPr lang="zh-CN" altLang="en-US" dirty="0">
                <a:solidFill>
                  <a:schemeClr val="bg1"/>
                </a:solidFill>
                <a:latin typeface="+mn-ea"/>
              </a:rPr>
              <a:t>相机是用来拍摄的工具，通过控制相机的位置和方向可以获取不同角度的图像。</a:t>
            </a:r>
          </a:p>
        </p:txBody>
      </p:sp>
      <p:pic>
        <p:nvPicPr>
          <p:cNvPr id="7170" name="Picture 2">
            <a:extLst>
              <a:ext uri="{FF2B5EF4-FFF2-40B4-BE49-F238E27FC236}">
                <a16:creationId xmlns:a16="http://schemas.microsoft.com/office/drawing/2014/main" id="{7B9F79BE-1E7D-EB4B-97CF-156E89CBB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864" y="792758"/>
            <a:ext cx="7392183" cy="359103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A12B30AD-A1CF-F545-A5DC-655406A4399D}"/>
              </a:ext>
            </a:extLst>
          </p:cNvPr>
          <p:cNvSpPr txBox="1"/>
          <p:nvPr/>
        </p:nvSpPr>
        <p:spPr>
          <a:xfrm>
            <a:off x="322375" y="4705682"/>
            <a:ext cx="11517549" cy="923330"/>
          </a:xfrm>
          <a:prstGeom prst="rect">
            <a:avLst/>
          </a:prstGeom>
          <a:noFill/>
        </p:spPr>
        <p:txBody>
          <a:bodyPr wrap="square" rtlCol="0">
            <a:spAutoFit/>
          </a:bodyPr>
          <a:lstStyle/>
          <a:p>
            <a:r>
              <a:rPr lang="zh-CN" altLang="en-US" dirty="0">
                <a:solidFill>
                  <a:schemeClr val="bg1"/>
                </a:solidFill>
                <a:latin typeface="+mn-ea"/>
              </a:rPr>
              <a:t>透视相机模拟的效果与人眼看到的景象最接近，在</a:t>
            </a:r>
            <a:r>
              <a:rPr lang="en-US" altLang="zh-CN" dirty="0">
                <a:solidFill>
                  <a:schemeClr val="bg1"/>
                </a:solidFill>
                <a:latin typeface="+mn-ea"/>
              </a:rPr>
              <a:t>3D</a:t>
            </a:r>
            <a:r>
              <a:rPr lang="zh-CN" altLang="en-US" dirty="0">
                <a:solidFill>
                  <a:schemeClr val="bg1"/>
                </a:solidFill>
                <a:latin typeface="+mn-ea"/>
              </a:rPr>
              <a:t>场景中也使用得最普遍，这种相机最大的特点就是近大远小，同样大小的物体离相机近的在画面上显得大，离相机远的物体在画面上显得小。透视相机的视锥体如上图左侧所示，从近端面到远端面构成的区域内的物体才能显示在图像上。</a:t>
            </a:r>
          </a:p>
        </p:txBody>
      </p:sp>
      <p:sp>
        <p:nvSpPr>
          <p:cNvPr id="7" name="文本框 6">
            <a:extLst>
              <a:ext uri="{FF2B5EF4-FFF2-40B4-BE49-F238E27FC236}">
                <a16:creationId xmlns:a16="http://schemas.microsoft.com/office/drawing/2014/main" id="{F7BB1B8E-AB8F-0541-932D-A7DA344B4CAD}"/>
              </a:ext>
            </a:extLst>
          </p:cNvPr>
          <p:cNvSpPr txBox="1"/>
          <p:nvPr/>
        </p:nvSpPr>
        <p:spPr>
          <a:xfrm>
            <a:off x="337225" y="5970944"/>
            <a:ext cx="11487851" cy="646331"/>
          </a:xfrm>
          <a:prstGeom prst="rect">
            <a:avLst/>
          </a:prstGeom>
          <a:noFill/>
        </p:spPr>
        <p:txBody>
          <a:bodyPr wrap="square" rtlCol="0">
            <a:spAutoFit/>
          </a:bodyPr>
          <a:lstStyle/>
          <a:p>
            <a:r>
              <a:rPr lang="zh-CN" altLang="en-US" dirty="0">
                <a:solidFill>
                  <a:schemeClr val="bg1"/>
                </a:solidFill>
              </a:rPr>
              <a:t>使用正交相机时无论物体距离相机远或者近，在最终渲染的图片中物体的大小都保持不变。正交相机的视锥体如上图右侧所示，和透视相机一样，从近端面到远端面构成的区域内的物体才能显示在图像上。</a:t>
            </a:r>
          </a:p>
        </p:txBody>
      </p:sp>
    </p:spTree>
    <p:extLst>
      <p:ext uri="{BB962C8B-B14F-4D97-AF65-F5344CB8AC3E}">
        <p14:creationId xmlns:p14="http://schemas.microsoft.com/office/powerpoint/2010/main" val="132917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性能监控</a:t>
            </a:r>
          </a:p>
        </p:txBody>
      </p:sp>
      <p:pic>
        <p:nvPicPr>
          <p:cNvPr id="2" name="图片 1">
            <a:extLst>
              <a:ext uri="{FF2B5EF4-FFF2-40B4-BE49-F238E27FC236}">
                <a16:creationId xmlns:a16="http://schemas.microsoft.com/office/drawing/2014/main" id="{64338F80-402D-7548-9A0A-6A2C4D91FE5D}"/>
              </a:ext>
            </a:extLst>
          </p:cNvPr>
          <p:cNvPicPr>
            <a:picLocks noChangeAspect="1"/>
          </p:cNvPicPr>
          <p:nvPr/>
        </p:nvPicPr>
        <p:blipFill>
          <a:blip r:embed="rId3"/>
          <a:stretch>
            <a:fillRect/>
          </a:stretch>
        </p:blipFill>
        <p:spPr>
          <a:xfrm>
            <a:off x="1562421" y="2032000"/>
            <a:ext cx="8242300" cy="2489200"/>
          </a:xfrm>
          <a:prstGeom prst="rect">
            <a:avLst/>
          </a:prstGeom>
        </p:spPr>
      </p:pic>
      <p:sp>
        <p:nvSpPr>
          <p:cNvPr id="3" name="矩形 2">
            <a:extLst>
              <a:ext uri="{FF2B5EF4-FFF2-40B4-BE49-F238E27FC236}">
                <a16:creationId xmlns:a16="http://schemas.microsoft.com/office/drawing/2014/main" id="{C9CFFF0B-28C8-A64A-8060-B90D27ACD339}"/>
              </a:ext>
            </a:extLst>
          </p:cNvPr>
          <p:cNvSpPr/>
          <p:nvPr/>
        </p:nvSpPr>
        <p:spPr>
          <a:xfrm>
            <a:off x="854535" y="1214584"/>
            <a:ext cx="9529863" cy="369332"/>
          </a:xfrm>
          <a:prstGeom prst="rect">
            <a:avLst/>
          </a:prstGeom>
        </p:spPr>
        <p:txBody>
          <a:bodyPr wrap="square">
            <a:spAutoFit/>
          </a:bodyPr>
          <a:lstStyle/>
          <a:p>
            <a:r>
              <a:rPr lang="zh-CN" altLang="en-US" dirty="0">
                <a:solidFill>
                  <a:schemeClr val="bg1"/>
                </a:solidFill>
                <a:latin typeface="+mn-ea"/>
              </a:rPr>
              <a:t>官方大部分例子都使用了一个</a:t>
            </a:r>
            <a:r>
              <a:rPr lang="en-US" altLang="zh-CN" dirty="0">
                <a:solidFill>
                  <a:schemeClr val="bg1"/>
                </a:solidFill>
                <a:latin typeface="+mn-ea"/>
              </a:rPr>
              <a:t>stat</a:t>
            </a:r>
            <a:r>
              <a:rPr lang="zh-CN" altLang="en-US" dirty="0">
                <a:solidFill>
                  <a:schemeClr val="bg1"/>
                </a:solidFill>
                <a:latin typeface="+mn-ea"/>
              </a:rPr>
              <a:t>的插件，在左上角会出现性能变化的曲线，供我们调试使用</a:t>
            </a:r>
            <a:endParaRPr lang="zh-CN" altLang="en-US" dirty="0"/>
          </a:p>
        </p:txBody>
      </p:sp>
      <p:sp>
        <p:nvSpPr>
          <p:cNvPr id="7" name="AutoShape 2">
            <a:extLst>
              <a:ext uri="{FF2B5EF4-FFF2-40B4-BE49-F238E27FC236}">
                <a16:creationId xmlns:a16="http://schemas.microsoft.com/office/drawing/2014/main" id="{5FFD7055-BD50-874D-9776-44FD6C4A7A4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124" name="Picture 4">
            <a:extLst>
              <a:ext uri="{FF2B5EF4-FFF2-40B4-BE49-F238E27FC236}">
                <a16:creationId xmlns:a16="http://schemas.microsoft.com/office/drawing/2014/main" id="{3A81CCDD-DF31-334C-B64A-EC8CDC358D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4071" y="5008416"/>
            <a:ext cx="2159000" cy="127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26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D9985D-50E7-5841-A13B-358C9DF96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7" name="文本框 6">
            <a:extLst>
              <a:ext uri="{FF2B5EF4-FFF2-40B4-BE49-F238E27FC236}">
                <a16:creationId xmlns:a16="http://schemas.microsoft.com/office/drawing/2014/main" id="{E7AC7057-1AD2-6D40-A9CB-36922F6A2CEC}"/>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代码结构</a:t>
            </a:r>
            <a:endParaRPr kumimoji="1" lang="en-US" altLang="zh-CN" sz="2400" b="1" dirty="0">
              <a:solidFill>
                <a:schemeClr val="bg1"/>
              </a:solidFill>
            </a:endParaRPr>
          </a:p>
        </p:txBody>
      </p:sp>
      <p:pic>
        <p:nvPicPr>
          <p:cNvPr id="2" name="图片 1">
            <a:extLst>
              <a:ext uri="{FF2B5EF4-FFF2-40B4-BE49-F238E27FC236}">
                <a16:creationId xmlns:a16="http://schemas.microsoft.com/office/drawing/2014/main" id="{5599C765-9E1C-2F47-AD3F-02C7B44D12AF}"/>
              </a:ext>
            </a:extLst>
          </p:cNvPr>
          <p:cNvPicPr>
            <a:picLocks noChangeAspect="1"/>
          </p:cNvPicPr>
          <p:nvPr/>
        </p:nvPicPr>
        <p:blipFill>
          <a:blip r:embed="rId3"/>
          <a:stretch>
            <a:fillRect/>
          </a:stretch>
        </p:blipFill>
        <p:spPr>
          <a:xfrm>
            <a:off x="2762182" y="1530756"/>
            <a:ext cx="6667636" cy="3796488"/>
          </a:xfrm>
          <a:prstGeom prst="rect">
            <a:avLst/>
          </a:prstGeom>
        </p:spPr>
      </p:pic>
    </p:spTree>
    <p:extLst>
      <p:ext uri="{BB962C8B-B14F-4D97-AF65-F5344CB8AC3E}">
        <p14:creationId xmlns:p14="http://schemas.microsoft.com/office/powerpoint/2010/main" val="250587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D9985D-50E7-5841-A13B-358C9DF96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7" name="文本框 6">
            <a:extLst>
              <a:ext uri="{FF2B5EF4-FFF2-40B4-BE49-F238E27FC236}">
                <a16:creationId xmlns:a16="http://schemas.microsoft.com/office/drawing/2014/main" id="{E7AC7057-1AD2-6D40-A9CB-36922F6A2CEC}"/>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代码结构</a:t>
            </a:r>
            <a:endParaRPr kumimoji="1" lang="en-US" altLang="zh-CN" sz="2400" b="1" dirty="0">
              <a:solidFill>
                <a:schemeClr val="bg1"/>
              </a:solidFill>
            </a:endParaRPr>
          </a:p>
        </p:txBody>
      </p:sp>
      <p:pic>
        <p:nvPicPr>
          <p:cNvPr id="3" name="图片 2">
            <a:extLst>
              <a:ext uri="{FF2B5EF4-FFF2-40B4-BE49-F238E27FC236}">
                <a16:creationId xmlns:a16="http://schemas.microsoft.com/office/drawing/2014/main" id="{44213C96-BED5-FE49-880E-BC481D98D1BD}"/>
              </a:ext>
            </a:extLst>
          </p:cNvPr>
          <p:cNvPicPr>
            <a:picLocks noChangeAspect="1"/>
          </p:cNvPicPr>
          <p:nvPr/>
        </p:nvPicPr>
        <p:blipFill>
          <a:blip r:embed="rId3"/>
          <a:stretch>
            <a:fillRect/>
          </a:stretch>
        </p:blipFill>
        <p:spPr>
          <a:xfrm>
            <a:off x="3258996" y="1152052"/>
            <a:ext cx="5674007" cy="4553896"/>
          </a:xfrm>
          <a:prstGeom prst="rect">
            <a:avLst/>
          </a:prstGeom>
        </p:spPr>
      </p:pic>
    </p:spTree>
    <p:extLst>
      <p:ext uri="{BB962C8B-B14F-4D97-AF65-F5344CB8AC3E}">
        <p14:creationId xmlns:p14="http://schemas.microsoft.com/office/powerpoint/2010/main" val="2613211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D9985D-50E7-5841-A13B-358C9DF96F4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7" name="文本框 6">
            <a:extLst>
              <a:ext uri="{FF2B5EF4-FFF2-40B4-BE49-F238E27FC236}">
                <a16:creationId xmlns:a16="http://schemas.microsoft.com/office/drawing/2014/main" id="{E7AC7057-1AD2-6D40-A9CB-36922F6A2CEC}"/>
              </a:ext>
            </a:extLst>
          </p:cNvPr>
          <p:cNvSpPr txBox="1"/>
          <p:nvPr/>
        </p:nvSpPr>
        <p:spPr>
          <a:xfrm>
            <a:off x="146649" y="230537"/>
            <a:ext cx="1415772" cy="461665"/>
          </a:xfrm>
          <a:prstGeom prst="rect">
            <a:avLst/>
          </a:prstGeom>
          <a:noFill/>
        </p:spPr>
        <p:txBody>
          <a:bodyPr wrap="none" rtlCol="0">
            <a:spAutoFit/>
          </a:bodyPr>
          <a:lstStyle/>
          <a:p>
            <a:r>
              <a:rPr kumimoji="1" lang="zh-CN" altLang="en-US" sz="2400" b="1" dirty="0">
                <a:solidFill>
                  <a:schemeClr val="bg1"/>
                </a:solidFill>
              </a:rPr>
              <a:t>代码结构</a:t>
            </a:r>
            <a:endParaRPr kumimoji="1" lang="en-US" altLang="zh-CN" sz="2400" b="1" dirty="0">
              <a:solidFill>
                <a:schemeClr val="bg1"/>
              </a:solidFill>
            </a:endParaRPr>
          </a:p>
        </p:txBody>
      </p:sp>
      <p:pic>
        <p:nvPicPr>
          <p:cNvPr id="4" name="图片 3">
            <a:extLst>
              <a:ext uri="{FF2B5EF4-FFF2-40B4-BE49-F238E27FC236}">
                <a16:creationId xmlns:a16="http://schemas.microsoft.com/office/drawing/2014/main" id="{76A171CB-C1A6-A742-819D-B01750BE4050}"/>
              </a:ext>
            </a:extLst>
          </p:cNvPr>
          <p:cNvPicPr>
            <a:picLocks noChangeAspect="1"/>
          </p:cNvPicPr>
          <p:nvPr/>
        </p:nvPicPr>
        <p:blipFill>
          <a:blip r:embed="rId3"/>
          <a:stretch>
            <a:fillRect/>
          </a:stretch>
        </p:blipFill>
        <p:spPr>
          <a:xfrm>
            <a:off x="3926741" y="99168"/>
            <a:ext cx="4543181" cy="6659663"/>
          </a:xfrm>
          <a:prstGeom prst="rect">
            <a:avLst/>
          </a:prstGeom>
        </p:spPr>
      </p:pic>
    </p:spTree>
    <p:extLst>
      <p:ext uri="{BB962C8B-B14F-4D97-AF65-F5344CB8AC3E}">
        <p14:creationId xmlns:p14="http://schemas.microsoft.com/office/powerpoint/2010/main" val="1853392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0B5BF96-4C44-EB40-81BB-961173659F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346118A2-1F8C-3440-999D-2E3C2EB0D34D}"/>
              </a:ext>
            </a:extLst>
          </p:cNvPr>
          <p:cNvSpPr txBox="1"/>
          <p:nvPr/>
        </p:nvSpPr>
        <p:spPr>
          <a:xfrm>
            <a:off x="146649" y="230537"/>
            <a:ext cx="1723549" cy="461665"/>
          </a:xfrm>
          <a:prstGeom prst="rect">
            <a:avLst/>
          </a:prstGeom>
          <a:noFill/>
        </p:spPr>
        <p:txBody>
          <a:bodyPr wrap="none" rtlCol="0">
            <a:spAutoFit/>
          </a:bodyPr>
          <a:lstStyle/>
          <a:p>
            <a:r>
              <a:rPr kumimoji="1" lang="zh-CN" altLang="en-US" sz="2400" b="1" dirty="0">
                <a:solidFill>
                  <a:schemeClr val="bg1"/>
                </a:solidFill>
              </a:rPr>
              <a:t>右手坐标系</a:t>
            </a:r>
          </a:p>
        </p:txBody>
      </p:sp>
      <p:sp>
        <p:nvSpPr>
          <p:cNvPr id="2" name="AutoShape 2">
            <a:extLst>
              <a:ext uri="{FF2B5EF4-FFF2-40B4-BE49-F238E27FC236}">
                <a16:creationId xmlns:a16="http://schemas.microsoft.com/office/drawing/2014/main" id="{B610A6FC-B8C4-ED4C-B330-5230964252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148" name="Picture 4">
            <a:extLst>
              <a:ext uri="{FF2B5EF4-FFF2-40B4-BE49-F238E27FC236}">
                <a16:creationId xmlns:a16="http://schemas.microsoft.com/office/drawing/2014/main" id="{AA5C9006-C6AE-274C-B08A-EF06B38B1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955" y="1323569"/>
            <a:ext cx="7400090" cy="3906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558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569660" cy="461665"/>
          </a:xfrm>
          <a:prstGeom prst="rect">
            <a:avLst/>
          </a:prstGeom>
          <a:noFill/>
        </p:spPr>
        <p:txBody>
          <a:bodyPr wrap="none" rtlCol="0">
            <a:spAutoFit/>
          </a:bodyPr>
          <a:lstStyle/>
          <a:p>
            <a:r>
              <a:rPr kumimoji="1" lang="zh-CN" altLang="en-US" sz="2400" b="1" dirty="0">
                <a:solidFill>
                  <a:schemeClr val="bg1"/>
                </a:solidFill>
              </a:rPr>
              <a:t>实现</a:t>
            </a:r>
            <a:r>
              <a:rPr kumimoji="1" lang="en-US" altLang="zh-CN" sz="2400" b="1" dirty="0">
                <a:solidFill>
                  <a:schemeClr val="bg1"/>
                </a:solidFill>
              </a:rPr>
              <a:t>-</a:t>
            </a:r>
            <a:r>
              <a:rPr kumimoji="1" lang="zh-CN" altLang="en-US" sz="2400" b="1" dirty="0">
                <a:solidFill>
                  <a:schemeClr val="bg1"/>
                </a:solidFill>
              </a:rPr>
              <a:t>相机</a:t>
            </a:r>
          </a:p>
        </p:txBody>
      </p:sp>
      <p:pic>
        <p:nvPicPr>
          <p:cNvPr id="6" name="图片 5">
            <a:extLst>
              <a:ext uri="{FF2B5EF4-FFF2-40B4-BE49-F238E27FC236}">
                <a16:creationId xmlns:a16="http://schemas.microsoft.com/office/drawing/2014/main" id="{1232D70B-CF2F-6C41-B373-3F700BE97674}"/>
              </a:ext>
            </a:extLst>
          </p:cNvPr>
          <p:cNvPicPr>
            <a:picLocks noChangeAspect="1"/>
          </p:cNvPicPr>
          <p:nvPr/>
        </p:nvPicPr>
        <p:blipFill>
          <a:blip r:embed="rId3"/>
          <a:stretch>
            <a:fillRect/>
          </a:stretch>
        </p:blipFill>
        <p:spPr>
          <a:xfrm>
            <a:off x="1098108" y="3848339"/>
            <a:ext cx="4654006" cy="2318985"/>
          </a:xfrm>
          <a:prstGeom prst="rect">
            <a:avLst/>
          </a:prstGeom>
        </p:spPr>
      </p:pic>
      <p:pic>
        <p:nvPicPr>
          <p:cNvPr id="7" name="图片 6">
            <a:extLst>
              <a:ext uri="{FF2B5EF4-FFF2-40B4-BE49-F238E27FC236}">
                <a16:creationId xmlns:a16="http://schemas.microsoft.com/office/drawing/2014/main" id="{DD5E8BC9-AACD-2349-89BB-ACF473BD2298}"/>
              </a:ext>
            </a:extLst>
          </p:cNvPr>
          <p:cNvPicPr>
            <a:picLocks noChangeAspect="1"/>
          </p:cNvPicPr>
          <p:nvPr/>
        </p:nvPicPr>
        <p:blipFill>
          <a:blip r:embed="rId4"/>
          <a:stretch>
            <a:fillRect/>
          </a:stretch>
        </p:blipFill>
        <p:spPr>
          <a:xfrm>
            <a:off x="7231929" y="765730"/>
            <a:ext cx="4289282" cy="2823325"/>
          </a:xfrm>
          <a:prstGeom prst="rect">
            <a:avLst/>
          </a:prstGeom>
        </p:spPr>
      </p:pic>
      <p:pic>
        <p:nvPicPr>
          <p:cNvPr id="8" name="图片 7">
            <a:extLst>
              <a:ext uri="{FF2B5EF4-FFF2-40B4-BE49-F238E27FC236}">
                <a16:creationId xmlns:a16="http://schemas.microsoft.com/office/drawing/2014/main" id="{FB4C3FEE-72B2-AC41-90D4-17E160DC12EF}"/>
              </a:ext>
            </a:extLst>
          </p:cNvPr>
          <p:cNvPicPr>
            <a:picLocks noChangeAspect="1"/>
          </p:cNvPicPr>
          <p:nvPr/>
        </p:nvPicPr>
        <p:blipFill>
          <a:blip r:embed="rId5"/>
          <a:stretch>
            <a:fillRect/>
          </a:stretch>
        </p:blipFill>
        <p:spPr>
          <a:xfrm>
            <a:off x="9266477" y="3993785"/>
            <a:ext cx="2277804" cy="2028092"/>
          </a:xfrm>
          <a:prstGeom prst="rect">
            <a:avLst/>
          </a:prstGeom>
        </p:spPr>
      </p:pic>
      <p:pic>
        <p:nvPicPr>
          <p:cNvPr id="10" name="图片 9">
            <a:extLst>
              <a:ext uri="{FF2B5EF4-FFF2-40B4-BE49-F238E27FC236}">
                <a16:creationId xmlns:a16="http://schemas.microsoft.com/office/drawing/2014/main" id="{13A98647-C14F-A643-9339-F538F5FFB95F}"/>
              </a:ext>
            </a:extLst>
          </p:cNvPr>
          <p:cNvPicPr>
            <a:picLocks noChangeAspect="1"/>
          </p:cNvPicPr>
          <p:nvPr/>
        </p:nvPicPr>
        <p:blipFill>
          <a:blip r:embed="rId6"/>
          <a:stretch>
            <a:fillRect/>
          </a:stretch>
        </p:blipFill>
        <p:spPr>
          <a:xfrm>
            <a:off x="6376641" y="3993785"/>
            <a:ext cx="2265309" cy="2028092"/>
          </a:xfrm>
          <a:prstGeom prst="rect">
            <a:avLst/>
          </a:prstGeom>
        </p:spPr>
      </p:pic>
      <p:pic>
        <p:nvPicPr>
          <p:cNvPr id="11" name="图片 10">
            <a:extLst>
              <a:ext uri="{FF2B5EF4-FFF2-40B4-BE49-F238E27FC236}">
                <a16:creationId xmlns:a16="http://schemas.microsoft.com/office/drawing/2014/main" id="{7DD13B19-A3F3-544F-B670-A8509D93AE19}"/>
              </a:ext>
            </a:extLst>
          </p:cNvPr>
          <p:cNvPicPr>
            <a:picLocks noChangeAspect="1"/>
          </p:cNvPicPr>
          <p:nvPr/>
        </p:nvPicPr>
        <p:blipFill>
          <a:blip r:embed="rId7"/>
          <a:stretch>
            <a:fillRect/>
          </a:stretch>
        </p:blipFill>
        <p:spPr>
          <a:xfrm>
            <a:off x="146649" y="6252240"/>
            <a:ext cx="11969150" cy="442132"/>
          </a:xfrm>
          <a:prstGeom prst="rect">
            <a:avLst/>
          </a:prstGeom>
        </p:spPr>
      </p:pic>
      <p:pic>
        <p:nvPicPr>
          <p:cNvPr id="13" name="Picture 2">
            <a:extLst>
              <a:ext uri="{FF2B5EF4-FFF2-40B4-BE49-F238E27FC236}">
                <a16:creationId xmlns:a16="http://schemas.microsoft.com/office/drawing/2014/main" id="{8A6D501B-FF73-9441-9B5A-6AE1DD21DD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719" y="765730"/>
            <a:ext cx="6170784" cy="299769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8111852-2840-5843-90CD-CCA2161BE45F}"/>
              </a:ext>
            </a:extLst>
          </p:cNvPr>
          <p:cNvSpPr txBox="1"/>
          <p:nvPr/>
        </p:nvSpPr>
        <p:spPr>
          <a:xfrm>
            <a:off x="339719" y="2931003"/>
            <a:ext cx="1569660" cy="369332"/>
          </a:xfrm>
          <a:prstGeom prst="rect">
            <a:avLst/>
          </a:prstGeom>
          <a:noFill/>
        </p:spPr>
        <p:txBody>
          <a:bodyPr wrap="none" rtlCol="0">
            <a:spAutoFit/>
          </a:bodyPr>
          <a:lstStyle/>
          <a:p>
            <a:r>
              <a:rPr kumimoji="1" lang="zh-CN" altLang="en-US" dirty="0">
                <a:solidFill>
                  <a:srgbClr val="FF0000"/>
                </a:solidFill>
              </a:rPr>
              <a:t>透视投影相机</a:t>
            </a:r>
          </a:p>
        </p:txBody>
      </p:sp>
      <p:sp>
        <p:nvSpPr>
          <p:cNvPr id="14" name="文本框 13">
            <a:extLst>
              <a:ext uri="{FF2B5EF4-FFF2-40B4-BE49-F238E27FC236}">
                <a16:creationId xmlns:a16="http://schemas.microsoft.com/office/drawing/2014/main" id="{CAAA394C-1BFF-6146-90B7-D6577F1D5F1C}"/>
              </a:ext>
            </a:extLst>
          </p:cNvPr>
          <p:cNvSpPr txBox="1"/>
          <p:nvPr/>
        </p:nvSpPr>
        <p:spPr>
          <a:xfrm>
            <a:off x="3540527" y="2918223"/>
            <a:ext cx="1338828" cy="369332"/>
          </a:xfrm>
          <a:prstGeom prst="rect">
            <a:avLst/>
          </a:prstGeom>
          <a:noFill/>
        </p:spPr>
        <p:txBody>
          <a:bodyPr wrap="none" rtlCol="0">
            <a:spAutoFit/>
          </a:bodyPr>
          <a:lstStyle/>
          <a:p>
            <a:r>
              <a:rPr kumimoji="1" lang="zh-CN" altLang="en-US" dirty="0">
                <a:solidFill>
                  <a:srgbClr val="FF0000"/>
                </a:solidFill>
              </a:rPr>
              <a:t>正投影相机</a:t>
            </a:r>
          </a:p>
        </p:txBody>
      </p:sp>
      <p:sp>
        <p:nvSpPr>
          <p:cNvPr id="15" name="文本框 14">
            <a:extLst>
              <a:ext uri="{FF2B5EF4-FFF2-40B4-BE49-F238E27FC236}">
                <a16:creationId xmlns:a16="http://schemas.microsoft.com/office/drawing/2014/main" id="{44816E04-5291-8D4A-968C-B5A58F79329A}"/>
              </a:ext>
            </a:extLst>
          </p:cNvPr>
          <p:cNvSpPr txBox="1"/>
          <p:nvPr/>
        </p:nvSpPr>
        <p:spPr>
          <a:xfrm>
            <a:off x="6376641" y="4085492"/>
            <a:ext cx="543739" cy="369332"/>
          </a:xfrm>
          <a:prstGeom prst="rect">
            <a:avLst/>
          </a:prstGeom>
          <a:noFill/>
        </p:spPr>
        <p:txBody>
          <a:bodyPr wrap="none" rtlCol="0">
            <a:spAutoFit/>
          </a:bodyPr>
          <a:lstStyle/>
          <a:p>
            <a:r>
              <a:rPr kumimoji="1" lang="en-US" altLang="zh-CN" dirty="0">
                <a:solidFill>
                  <a:srgbClr val="FF0000"/>
                </a:solidFill>
              </a:rPr>
              <a:t>-50</a:t>
            </a:r>
            <a:endParaRPr kumimoji="1" lang="zh-CN" altLang="en-US" dirty="0">
              <a:solidFill>
                <a:srgbClr val="FF0000"/>
              </a:solidFill>
            </a:endParaRPr>
          </a:p>
        </p:txBody>
      </p:sp>
      <p:sp>
        <p:nvSpPr>
          <p:cNvPr id="16" name="文本框 15">
            <a:extLst>
              <a:ext uri="{FF2B5EF4-FFF2-40B4-BE49-F238E27FC236}">
                <a16:creationId xmlns:a16="http://schemas.microsoft.com/office/drawing/2014/main" id="{79FAD171-2CF0-464B-8CF6-BDA8D0DB0ADF}"/>
              </a:ext>
            </a:extLst>
          </p:cNvPr>
          <p:cNvSpPr txBox="1"/>
          <p:nvPr/>
        </p:nvSpPr>
        <p:spPr>
          <a:xfrm>
            <a:off x="10977472" y="4085492"/>
            <a:ext cx="543739" cy="369332"/>
          </a:xfrm>
          <a:prstGeom prst="rect">
            <a:avLst/>
          </a:prstGeom>
          <a:noFill/>
        </p:spPr>
        <p:txBody>
          <a:bodyPr wrap="none" rtlCol="0">
            <a:spAutoFit/>
          </a:bodyPr>
          <a:lstStyle/>
          <a:p>
            <a:r>
              <a:rPr kumimoji="1" lang="en-US" altLang="zh-CN" dirty="0">
                <a:solidFill>
                  <a:srgbClr val="FF0000"/>
                </a:solidFill>
              </a:rPr>
              <a:t>-10</a:t>
            </a:r>
            <a:endParaRPr kumimoji="1" lang="zh-CN" altLang="en-US" dirty="0">
              <a:solidFill>
                <a:srgbClr val="FF0000"/>
              </a:solidFill>
            </a:endParaRPr>
          </a:p>
        </p:txBody>
      </p:sp>
    </p:spTree>
    <p:extLst>
      <p:ext uri="{BB962C8B-B14F-4D97-AF65-F5344CB8AC3E}">
        <p14:creationId xmlns:p14="http://schemas.microsoft.com/office/powerpoint/2010/main" val="7843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06C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5A6738A-BC5D-5B49-87CD-25C53DBBCC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34650" y="230537"/>
            <a:ext cx="1415848" cy="373378"/>
          </a:xfrm>
          <a:prstGeom prst="rect">
            <a:avLst/>
          </a:prstGeom>
        </p:spPr>
      </p:pic>
      <p:sp>
        <p:nvSpPr>
          <p:cNvPr id="5" name="文本框 4">
            <a:extLst>
              <a:ext uri="{FF2B5EF4-FFF2-40B4-BE49-F238E27FC236}">
                <a16:creationId xmlns:a16="http://schemas.microsoft.com/office/drawing/2014/main" id="{DC28DDBF-346D-6E43-85AD-A3AEC19E3806}"/>
              </a:ext>
            </a:extLst>
          </p:cNvPr>
          <p:cNvSpPr txBox="1"/>
          <p:nvPr/>
        </p:nvSpPr>
        <p:spPr>
          <a:xfrm>
            <a:off x="146649" y="230537"/>
            <a:ext cx="1569660" cy="461665"/>
          </a:xfrm>
          <a:prstGeom prst="rect">
            <a:avLst/>
          </a:prstGeom>
          <a:noFill/>
        </p:spPr>
        <p:txBody>
          <a:bodyPr wrap="none" rtlCol="0">
            <a:spAutoFit/>
          </a:bodyPr>
          <a:lstStyle/>
          <a:p>
            <a:r>
              <a:rPr kumimoji="1" lang="zh-CN" altLang="en-US" sz="2400" b="1" dirty="0">
                <a:solidFill>
                  <a:schemeClr val="bg1"/>
                </a:solidFill>
              </a:rPr>
              <a:t>实现</a:t>
            </a:r>
            <a:r>
              <a:rPr kumimoji="1" lang="en-US" altLang="zh-CN" sz="2400" b="1" dirty="0">
                <a:solidFill>
                  <a:schemeClr val="bg1"/>
                </a:solidFill>
              </a:rPr>
              <a:t>-</a:t>
            </a:r>
            <a:r>
              <a:rPr kumimoji="1" lang="zh-CN" altLang="en-US" sz="2400" b="1" dirty="0">
                <a:solidFill>
                  <a:schemeClr val="bg1"/>
                </a:solidFill>
              </a:rPr>
              <a:t>相机</a:t>
            </a:r>
          </a:p>
        </p:txBody>
      </p:sp>
      <p:pic>
        <p:nvPicPr>
          <p:cNvPr id="2" name="图片 1">
            <a:extLst>
              <a:ext uri="{FF2B5EF4-FFF2-40B4-BE49-F238E27FC236}">
                <a16:creationId xmlns:a16="http://schemas.microsoft.com/office/drawing/2014/main" id="{C53F2CA4-63C0-B74C-B5EC-ACBCCB1FAA44}"/>
              </a:ext>
            </a:extLst>
          </p:cNvPr>
          <p:cNvPicPr>
            <a:picLocks noChangeAspect="1"/>
          </p:cNvPicPr>
          <p:nvPr/>
        </p:nvPicPr>
        <p:blipFill>
          <a:blip r:embed="rId3"/>
          <a:stretch>
            <a:fillRect/>
          </a:stretch>
        </p:blipFill>
        <p:spPr>
          <a:xfrm>
            <a:off x="189129" y="1881553"/>
            <a:ext cx="6071723" cy="4065263"/>
          </a:xfrm>
          <a:prstGeom prst="rect">
            <a:avLst/>
          </a:prstGeom>
        </p:spPr>
      </p:pic>
      <p:pic>
        <p:nvPicPr>
          <p:cNvPr id="3" name="图片 2">
            <a:extLst>
              <a:ext uri="{FF2B5EF4-FFF2-40B4-BE49-F238E27FC236}">
                <a16:creationId xmlns:a16="http://schemas.microsoft.com/office/drawing/2014/main" id="{03C21480-A2AA-474F-A7AB-FC096D2F5704}"/>
              </a:ext>
            </a:extLst>
          </p:cNvPr>
          <p:cNvPicPr>
            <a:picLocks noChangeAspect="1"/>
          </p:cNvPicPr>
          <p:nvPr/>
        </p:nvPicPr>
        <p:blipFill>
          <a:blip r:embed="rId4"/>
          <a:stretch>
            <a:fillRect/>
          </a:stretch>
        </p:blipFill>
        <p:spPr>
          <a:xfrm>
            <a:off x="6506701" y="2756406"/>
            <a:ext cx="5427391" cy="2096947"/>
          </a:xfrm>
          <a:prstGeom prst="rect">
            <a:avLst/>
          </a:prstGeom>
        </p:spPr>
      </p:pic>
    </p:spTree>
    <p:extLst>
      <p:ext uri="{BB962C8B-B14F-4D97-AF65-F5344CB8AC3E}">
        <p14:creationId xmlns:p14="http://schemas.microsoft.com/office/powerpoint/2010/main" val="40021434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2496</TotalTime>
  <Words>2154</Words>
  <Application>Microsoft Macintosh PowerPoint</Application>
  <PresentationFormat>宽屏</PresentationFormat>
  <Paragraphs>127</Paragraphs>
  <Slides>31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等线</vt:lpstr>
      <vt:lpstr>等线 Light</vt:lpstr>
      <vt:lpstr>Microsoft YaHei</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Microsoft Office User</cp:lastModifiedBy>
  <cp:revision>41</cp:revision>
  <dcterms:created xsi:type="dcterms:W3CDTF">2020-08-20T02:30:56Z</dcterms:created>
  <dcterms:modified xsi:type="dcterms:W3CDTF">2020-11-25T10:03:09Z</dcterms:modified>
</cp:coreProperties>
</file>